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2" r:id="rId6"/>
    <p:sldId id="303" r:id="rId7"/>
    <p:sldId id="304" r:id="rId8"/>
    <p:sldId id="305" r:id="rId9"/>
    <p:sldId id="308" r:id="rId10"/>
    <p:sldId id="301" r:id="rId11"/>
    <p:sldId id="313" r:id="rId12"/>
    <p:sldId id="306" r:id="rId13"/>
    <p:sldId id="312" r:id="rId14"/>
    <p:sldId id="310" r:id="rId15"/>
    <p:sldId id="309" r:id="rId16"/>
    <p:sldId id="31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thoms\Documents\vgsales_clean.1.9.xlsb.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[vgsales_clean.1.9.xlsb.xlsx]Sheet2!PivotTable1</c:name>
    <c:fmtId val="8"/>
  </c:pivotSource>
  <c:chart>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Sheet2!$B$3</c:f>
              <c:strCache>
                <c:ptCount val="1"/>
                <c:pt idx="0">
                  <c:v>Sum of NA_Sales</c:v>
                </c:pt>
              </c:strCache>
            </c:strRef>
          </c:tx>
          <c:spPr>
            <a:ln w="28575" cap="rnd">
              <a:solidFill>
                <a:srgbClr val="0070C0"/>
              </a:solidFill>
              <a:round/>
            </a:ln>
            <a:effectLst/>
          </c:spPr>
          <c:marker>
            <c:symbol val="none"/>
          </c:marker>
          <c:cat>
            <c:strRef>
              <c:f>Sheet2!$A$4:$A$41</c:f>
              <c:strCach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strCache>
            </c:strRef>
          </c:cat>
          <c:val>
            <c:numRef>
              <c:f>Sheet2!$B$4:$B$41</c:f>
              <c:numCache>
                <c:formatCode>General</c:formatCode>
                <c:ptCount val="37"/>
                <c:pt idx="0">
                  <c:v>10.590000000000003</c:v>
                </c:pt>
                <c:pt idx="1">
                  <c:v>33.4</c:v>
                </c:pt>
                <c:pt idx="2">
                  <c:v>26.920000000000005</c:v>
                </c:pt>
                <c:pt idx="3">
                  <c:v>7.76</c:v>
                </c:pt>
                <c:pt idx="4">
                  <c:v>33.28</c:v>
                </c:pt>
                <c:pt idx="5">
                  <c:v>33.729999999999997</c:v>
                </c:pt>
                <c:pt idx="6">
                  <c:v>12.5</c:v>
                </c:pt>
                <c:pt idx="7">
                  <c:v>8.4600000000000026</c:v>
                </c:pt>
                <c:pt idx="8">
                  <c:v>23.869999999999997</c:v>
                </c:pt>
                <c:pt idx="9">
                  <c:v>45.15</c:v>
                </c:pt>
                <c:pt idx="10">
                  <c:v>25.46</c:v>
                </c:pt>
                <c:pt idx="11">
                  <c:v>12.76</c:v>
                </c:pt>
                <c:pt idx="12">
                  <c:v>33.869999999999997</c:v>
                </c:pt>
                <c:pt idx="13">
                  <c:v>15.120000000000001</c:v>
                </c:pt>
                <c:pt idx="14">
                  <c:v>28.150000000000002</c:v>
                </c:pt>
                <c:pt idx="15">
                  <c:v>24.820000000000011</c:v>
                </c:pt>
                <c:pt idx="16">
                  <c:v>86.759999999999991</c:v>
                </c:pt>
                <c:pt idx="17">
                  <c:v>94.750000000000071</c:v>
                </c:pt>
                <c:pt idx="18">
                  <c:v>128.35999999999999</c:v>
                </c:pt>
                <c:pt idx="19">
                  <c:v>126.06000000000004</c:v>
                </c:pt>
                <c:pt idx="20">
                  <c:v>94.490000000000038</c:v>
                </c:pt>
                <c:pt idx="21">
                  <c:v>173.98000000000039</c:v>
                </c:pt>
                <c:pt idx="22">
                  <c:v>216.19000000000014</c:v>
                </c:pt>
                <c:pt idx="23">
                  <c:v>193.59000000000069</c:v>
                </c:pt>
                <c:pt idx="24">
                  <c:v>222.57000000000039</c:v>
                </c:pt>
                <c:pt idx="25">
                  <c:v>242.6700000000005</c:v>
                </c:pt>
                <c:pt idx="26">
                  <c:v>263.11999999999887</c:v>
                </c:pt>
                <c:pt idx="27">
                  <c:v>312.04999999999836</c:v>
                </c:pt>
                <c:pt idx="28">
                  <c:v>351.40999999999917</c:v>
                </c:pt>
                <c:pt idx="29">
                  <c:v>338.84999999999889</c:v>
                </c:pt>
                <c:pt idx="30">
                  <c:v>304.24</c:v>
                </c:pt>
                <c:pt idx="31">
                  <c:v>241.06000000000094</c:v>
                </c:pt>
                <c:pt idx="32">
                  <c:v>154.96000000000004</c:v>
                </c:pt>
                <c:pt idx="33">
                  <c:v>154.7700000000001</c:v>
                </c:pt>
                <c:pt idx="34">
                  <c:v>131.9700000000002</c:v>
                </c:pt>
                <c:pt idx="35">
                  <c:v>102.81999999999992</c:v>
                </c:pt>
                <c:pt idx="36">
                  <c:v>22.660000000000057</c:v>
                </c:pt>
              </c:numCache>
            </c:numRef>
          </c:val>
          <c:smooth val="0"/>
          <c:extLst>
            <c:ext xmlns:c16="http://schemas.microsoft.com/office/drawing/2014/chart" uri="{C3380CC4-5D6E-409C-BE32-E72D297353CC}">
              <c16:uniqueId val="{00000000-E070-454C-A0C2-3F634D24F2E9}"/>
            </c:ext>
          </c:extLst>
        </c:ser>
        <c:ser>
          <c:idx val="1"/>
          <c:order val="1"/>
          <c:tx>
            <c:strRef>
              <c:f>Sheet2!$C$3</c:f>
              <c:strCache>
                <c:ptCount val="1"/>
                <c:pt idx="0">
                  <c:v>Sum of EU_Sales</c:v>
                </c:pt>
              </c:strCache>
            </c:strRef>
          </c:tx>
          <c:spPr>
            <a:ln w="28575" cap="rnd">
              <a:solidFill>
                <a:srgbClr val="00B050"/>
              </a:solidFill>
              <a:round/>
            </a:ln>
            <a:effectLst/>
          </c:spPr>
          <c:marker>
            <c:symbol val="none"/>
          </c:marker>
          <c:cat>
            <c:strRef>
              <c:f>Sheet2!$A$4:$A$41</c:f>
              <c:strCach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strCache>
            </c:strRef>
          </c:cat>
          <c:val>
            <c:numRef>
              <c:f>Sheet2!$C$4:$C$41</c:f>
              <c:numCache>
                <c:formatCode>General</c:formatCode>
                <c:ptCount val="37"/>
                <c:pt idx="0">
                  <c:v>0.67000000000000015</c:v>
                </c:pt>
                <c:pt idx="1">
                  <c:v>1.9600000000000006</c:v>
                </c:pt>
                <c:pt idx="2">
                  <c:v>1.6500000000000008</c:v>
                </c:pt>
                <c:pt idx="3">
                  <c:v>0.80000000000000027</c:v>
                </c:pt>
                <c:pt idx="4">
                  <c:v>2.0999999999999996</c:v>
                </c:pt>
                <c:pt idx="5">
                  <c:v>4.74</c:v>
                </c:pt>
                <c:pt idx="6">
                  <c:v>2.8400000000000007</c:v>
                </c:pt>
                <c:pt idx="7">
                  <c:v>1.4100000000000001</c:v>
                </c:pt>
                <c:pt idx="8">
                  <c:v>6.5900000000000007</c:v>
                </c:pt>
                <c:pt idx="9">
                  <c:v>8.44</c:v>
                </c:pt>
                <c:pt idx="10">
                  <c:v>7.6299999999999981</c:v>
                </c:pt>
                <c:pt idx="11">
                  <c:v>3.9499999999999993</c:v>
                </c:pt>
                <c:pt idx="12">
                  <c:v>11.710000000000003</c:v>
                </c:pt>
                <c:pt idx="13">
                  <c:v>4.6499999999999995</c:v>
                </c:pt>
                <c:pt idx="14">
                  <c:v>14.879999999999997</c:v>
                </c:pt>
                <c:pt idx="15">
                  <c:v>14.899999999999981</c:v>
                </c:pt>
                <c:pt idx="16">
                  <c:v>47.259999999999984</c:v>
                </c:pt>
                <c:pt idx="17">
                  <c:v>48.319999999999986</c:v>
                </c:pt>
                <c:pt idx="18">
                  <c:v>66.900000000000119</c:v>
                </c:pt>
                <c:pt idx="19">
                  <c:v>62.67000000000003</c:v>
                </c:pt>
                <c:pt idx="20">
                  <c:v>52.750000000000028</c:v>
                </c:pt>
                <c:pt idx="21">
                  <c:v>94.889999999999858</c:v>
                </c:pt>
                <c:pt idx="22">
                  <c:v>109.74000000000032</c:v>
                </c:pt>
                <c:pt idx="23">
                  <c:v>103.8100000000003</c:v>
                </c:pt>
                <c:pt idx="24">
                  <c:v>107.31000000000034</c:v>
                </c:pt>
                <c:pt idx="25">
                  <c:v>121.98000000000042</c:v>
                </c:pt>
                <c:pt idx="26">
                  <c:v>129.23999999999992</c:v>
                </c:pt>
                <c:pt idx="27">
                  <c:v>160.49999999999972</c:v>
                </c:pt>
                <c:pt idx="28">
                  <c:v>184.39999999999981</c:v>
                </c:pt>
                <c:pt idx="29">
                  <c:v>191.58999999999983</c:v>
                </c:pt>
                <c:pt idx="30">
                  <c:v>176.73000000000016</c:v>
                </c:pt>
                <c:pt idx="31">
                  <c:v>167.44000000000025</c:v>
                </c:pt>
                <c:pt idx="32">
                  <c:v>118.78000000000002</c:v>
                </c:pt>
                <c:pt idx="33">
                  <c:v>125.77000000000004</c:v>
                </c:pt>
                <c:pt idx="34">
                  <c:v>125.65000000000011</c:v>
                </c:pt>
                <c:pt idx="35">
                  <c:v>97.710000000000022</c:v>
                </c:pt>
                <c:pt idx="36">
                  <c:v>26.760000000000062</c:v>
                </c:pt>
              </c:numCache>
            </c:numRef>
          </c:val>
          <c:smooth val="0"/>
          <c:extLst>
            <c:ext xmlns:c16="http://schemas.microsoft.com/office/drawing/2014/chart" uri="{C3380CC4-5D6E-409C-BE32-E72D297353CC}">
              <c16:uniqueId val="{00000001-E070-454C-A0C2-3F634D24F2E9}"/>
            </c:ext>
          </c:extLst>
        </c:ser>
        <c:ser>
          <c:idx val="2"/>
          <c:order val="2"/>
          <c:tx>
            <c:strRef>
              <c:f>Sheet2!$D$3</c:f>
              <c:strCache>
                <c:ptCount val="1"/>
                <c:pt idx="0">
                  <c:v>Sum of JP_Sales</c:v>
                </c:pt>
              </c:strCache>
            </c:strRef>
          </c:tx>
          <c:spPr>
            <a:ln w="28575" cap="rnd">
              <a:solidFill>
                <a:srgbClr val="FF0000"/>
              </a:solidFill>
              <a:round/>
            </a:ln>
            <a:effectLst/>
          </c:spPr>
          <c:marker>
            <c:symbol val="none"/>
          </c:marker>
          <c:cat>
            <c:strRef>
              <c:f>Sheet2!$A$4:$A$41</c:f>
              <c:strCach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strCache>
            </c:strRef>
          </c:cat>
          <c:val>
            <c:numRef>
              <c:f>Sheet2!$D$4:$D$41</c:f>
              <c:numCache>
                <c:formatCode>General</c:formatCode>
                <c:ptCount val="37"/>
                <c:pt idx="0">
                  <c:v>0</c:v>
                </c:pt>
                <c:pt idx="1">
                  <c:v>0</c:v>
                </c:pt>
                <c:pt idx="2">
                  <c:v>0</c:v>
                </c:pt>
                <c:pt idx="3">
                  <c:v>8.1</c:v>
                </c:pt>
                <c:pt idx="4">
                  <c:v>14.269999999999998</c:v>
                </c:pt>
                <c:pt idx="5">
                  <c:v>14.56</c:v>
                </c:pt>
                <c:pt idx="6">
                  <c:v>19.809999999999999</c:v>
                </c:pt>
                <c:pt idx="7">
                  <c:v>11.63</c:v>
                </c:pt>
                <c:pt idx="8">
                  <c:v>15.759999999999998</c:v>
                </c:pt>
                <c:pt idx="9">
                  <c:v>18.360000000000003</c:v>
                </c:pt>
                <c:pt idx="10">
                  <c:v>14.880000000000003</c:v>
                </c:pt>
                <c:pt idx="11">
                  <c:v>14.780000000000001</c:v>
                </c:pt>
                <c:pt idx="12">
                  <c:v>28.91</c:v>
                </c:pt>
                <c:pt idx="13">
                  <c:v>25.330000000000009</c:v>
                </c:pt>
                <c:pt idx="14">
                  <c:v>33.990000000000016</c:v>
                </c:pt>
                <c:pt idx="15">
                  <c:v>45.750000000000014</c:v>
                </c:pt>
                <c:pt idx="16">
                  <c:v>57.439999999999969</c:v>
                </c:pt>
                <c:pt idx="17">
                  <c:v>48.869999999999969</c:v>
                </c:pt>
                <c:pt idx="18">
                  <c:v>50.04</c:v>
                </c:pt>
                <c:pt idx="19">
                  <c:v>52.34</c:v>
                </c:pt>
                <c:pt idx="20">
                  <c:v>42.770000000000046</c:v>
                </c:pt>
                <c:pt idx="21">
                  <c:v>39.859999999999992</c:v>
                </c:pt>
                <c:pt idx="22">
                  <c:v>41.760000000000019</c:v>
                </c:pt>
                <c:pt idx="23">
                  <c:v>34.200000000000031</c:v>
                </c:pt>
                <c:pt idx="24">
                  <c:v>41.649999999999991</c:v>
                </c:pt>
                <c:pt idx="25">
                  <c:v>54.280000000000008</c:v>
                </c:pt>
                <c:pt idx="26">
                  <c:v>73.689999999999941</c:v>
                </c:pt>
                <c:pt idx="27">
                  <c:v>60.250000000000107</c:v>
                </c:pt>
                <c:pt idx="28">
                  <c:v>60.180000000000035</c:v>
                </c:pt>
                <c:pt idx="29">
                  <c:v>61.809999999999981</c:v>
                </c:pt>
                <c:pt idx="30">
                  <c:v>59.450000000000216</c:v>
                </c:pt>
                <c:pt idx="31">
                  <c:v>52.960000000000093</c:v>
                </c:pt>
                <c:pt idx="32">
                  <c:v>51.74000000000013</c:v>
                </c:pt>
                <c:pt idx="33">
                  <c:v>47.550000000000061</c:v>
                </c:pt>
                <c:pt idx="34">
                  <c:v>39.420000000000108</c:v>
                </c:pt>
                <c:pt idx="35">
                  <c:v>33.680000000000156</c:v>
                </c:pt>
                <c:pt idx="36">
                  <c:v>13.65999999999997</c:v>
                </c:pt>
              </c:numCache>
            </c:numRef>
          </c:val>
          <c:smooth val="0"/>
          <c:extLst>
            <c:ext xmlns:c16="http://schemas.microsoft.com/office/drawing/2014/chart" uri="{C3380CC4-5D6E-409C-BE32-E72D297353CC}">
              <c16:uniqueId val="{00000002-E070-454C-A0C2-3F634D24F2E9}"/>
            </c:ext>
          </c:extLst>
        </c:ser>
        <c:ser>
          <c:idx val="3"/>
          <c:order val="3"/>
          <c:tx>
            <c:strRef>
              <c:f>Sheet2!$E$3</c:f>
              <c:strCache>
                <c:ptCount val="1"/>
                <c:pt idx="0">
                  <c:v>Sum of Other_Sales</c:v>
                </c:pt>
              </c:strCache>
            </c:strRef>
          </c:tx>
          <c:spPr>
            <a:ln w="28575" cap="rnd">
              <a:solidFill>
                <a:schemeClr val="tx1"/>
              </a:solidFill>
              <a:round/>
            </a:ln>
            <a:effectLst/>
          </c:spPr>
          <c:marker>
            <c:symbol val="none"/>
          </c:marker>
          <c:cat>
            <c:strRef>
              <c:f>Sheet2!$A$4:$A$41</c:f>
              <c:strCach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strCache>
            </c:strRef>
          </c:cat>
          <c:val>
            <c:numRef>
              <c:f>Sheet2!$E$4:$E$41</c:f>
              <c:numCache>
                <c:formatCode>General</c:formatCode>
                <c:ptCount val="37"/>
                <c:pt idx="0">
                  <c:v>1.07</c:v>
                </c:pt>
                <c:pt idx="1">
                  <c:v>3.0799999999999961</c:v>
                </c:pt>
                <c:pt idx="2">
                  <c:v>2.5799999999999992</c:v>
                </c:pt>
                <c:pt idx="3">
                  <c:v>1.4800000000000004</c:v>
                </c:pt>
                <c:pt idx="4">
                  <c:v>4.8699999999999992</c:v>
                </c:pt>
                <c:pt idx="5">
                  <c:v>9.6999999999999975</c:v>
                </c:pt>
                <c:pt idx="6">
                  <c:v>3.6000000000000005</c:v>
                </c:pt>
                <c:pt idx="7">
                  <c:v>2.0399999999999996</c:v>
                </c:pt>
                <c:pt idx="8">
                  <c:v>4.9799999999999995</c:v>
                </c:pt>
                <c:pt idx="9">
                  <c:v>7.3600000000000012</c:v>
                </c:pt>
                <c:pt idx="10">
                  <c:v>4.8099999999999969</c:v>
                </c:pt>
                <c:pt idx="11">
                  <c:v>2.9199999999999977</c:v>
                </c:pt>
                <c:pt idx="12">
                  <c:v>7.9299999999999962</c:v>
                </c:pt>
                <c:pt idx="13">
                  <c:v>4.1399999999999979</c:v>
                </c:pt>
                <c:pt idx="14">
                  <c:v>7.059999999999989</c:v>
                </c:pt>
                <c:pt idx="15">
                  <c:v>7.1999999999999824</c:v>
                </c:pt>
                <c:pt idx="16">
                  <c:v>18.50000000000011</c:v>
                </c:pt>
                <c:pt idx="17">
                  <c:v>18.20000000000012</c:v>
                </c:pt>
                <c:pt idx="18">
                  <c:v>23.020000000000113</c:v>
                </c:pt>
                <c:pt idx="19">
                  <c:v>23.200000000000092</c:v>
                </c:pt>
                <c:pt idx="20">
                  <c:v>17.460000000000104</c:v>
                </c:pt>
                <c:pt idx="21">
                  <c:v>30.710000000000168</c:v>
                </c:pt>
                <c:pt idx="22">
                  <c:v>34.529999999999646</c:v>
                </c:pt>
                <c:pt idx="23">
                  <c:v>30.360000000000241</c:v>
                </c:pt>
                <c:pt idx="24">
                  <c:v>36.539999999999864</c:v>
                </c:pt>
                <c:pt idx="25">
                  <c:v>39.379999999999804</c:v>
                </c:pt>
                <c:pt idx="26">
                  <c:v>49.419999999999845</c:v>
                </c:pt>
                <c:pt idx="27">
                  <c:v>55.890000000000008</c:v>
                </c:pt>
                <c:pt idx="28">
                  <c:v>64.149999999999636</c:v>
                </c:pt>
                <c:pt idx="29">
                  <c:v>59.939999999999834</c:v>
                </c:pt>
                <c:pt idx="30">
                  <c:v>53.879999999999782</c:v>
                </c:pt>
                <c:pt idx="31">
                  <c:v>45.749999999999751</c:v>
                </c:pt>
                <c:pt idx="32">
                  <c:v>33.91999999999976</c:v>
                </c:pt>
                <c:pt idx="33">
                  <c:v>34.769999999999897</c:v>
                </c:pt>
                <c:pt idx="34">
                  <c:v>31.860000000000117</c:v>
                </c:pt>
                <c:pt idx="35">
                  <c:v>24.68000000000011</c:v>
                </c:pt>
                <c:pt idx="36">
                  <c:v>6.7399999999999816</c:v>
                </c:pt>
              </c:numCache>
            </c:numRef>
          </c:val>
          <c:smooth val="0"/>
          <c:extLst>
            <c:ext xmlns:c16="http://schemas.microsoft.com/office/drawing/2014/chart" uri="{C3380CC4-5D6E-409C-BE32-E72D297353CC}">
              <c16:uniqueId val="{00000003-E070-454C-A0C2-3F634D24F2E9}"/>
            </c:ext>
          </c:extLst>
        </c:ser>
        <c:ser>
          <c:idx val="4"/>
          <c:order val="4"/>
          <c:tx>
            <c:strRef>
              <c:f>Sheet2!$F$3</c:f>
              <c:strCache>
                <c:ptCount val="1"/>
                <c:pt idx="0">
                  <c:v>Sum of Global_Sales</c:v>
                </c:pt>
              </c:strCache>
            </c:strRef>
          </c:tx>
          <c:spPr>
            <a:ln w="28575" cap="rnd">
              <a:solidFill>
                <a:schemeClr val="accent5"/>
              </a:solidFill>
              <a:round/>
            </a:ln>
            <a:effectLst/>
          </c:spPr>
          <c:marker>
            <c:symbol val="none"/>
          </c:marker>
          <c:cat>
            <c:strRef>
              <c:f>Sheet2!$A$4:$A$41</c:f>
              <c:strCache>
                <c:ptCount val="37"/>
                <c:pt idx="0">
                  <c:v>1980</c:v>
                </c:pt>
                <c:pt idx="1">
                  <c:v>1981</c:v>
                </c:pt>
                <c:pt idx="2">
                  <c:v>1982</c:v>
                </c:pt>
                <c:pt idx="3">
                  <c:v>1983</c:v>
                </c:pt>
                <c:pt idx="4">
                  <c:v>1984</c:v>
                </c:pt>
                <c:pt idx="5">
                  <c:v>1985</c:v>
                </c:pt>
                <c:pt idx="6">
                  <c:v>1986</c:v>
                </c:pt>
                <c:pt idx="7">
                  <c:v>1987</c:v>
                </c:pt>
                <c:pt idx="8">
                  <c:v>1988</c:v>
                </c:pt>
                <c:pt idx="9">
                  <c:v>1989</c:v>
                </c:pt>
                <c:pt idx="10">
                  <c:v>1990</c:v>
                </c:pt>
                <c:pt idx="11">
                  <c:v>1991</c:v>
                </c:pt>
                <c:pt idx="12">
                  <c:v>1992</c:v>
                </c:pt>
                <c:pt idx="13">
                  <c:v>1993</c:v>
                </c:pt>
                <c:pt idx="14">
                  <c:v>1994</c:v>
                </c:pt>
                <c:pt idx="15">
                  <c:v>1995</c:v>
                </c:pt>
                <c:pt idx="16">
                  <c:v>1996</c:v>
                </c:pt>
                <c:pt idx="17">
                  <c:v>1997</c:v>
                </c:pt>
                <c:pt idx="18">
                  <c:v>1998</c:v>
                </c:pt>
                <c:pt idx="19">
                  <c:v>1999</c:v>
                </c:pt>
                <c:pt idx="20">
                  <c:v>2000</c:v>
                </c:pt>
                <c:pt idx="21">
                  <c:v>2001</c:v>
                </c:pt>
                <c:pt idx="22">
                  <c:v>2002</c:v>
                </c:pt>
                <c:pt idx="23">
                  <c:v>2003</c:v>
                </c:pt>
                <c:pt idx="24">
                  <c:v>2004</c:v>
                </c:pt>
                <c:pt idx="25">
                  <c:v>2005</c:v>
                </c:pt>
                <c:pt idx="26">
                  <c:v>2006</c:v>
                </c:pt>
                <c:pt idx="27">
                  <c:v>2007</c:v>
                </c:pt>
                <c:pt idx="28">
                  <c:v>2008</c:v>
                </c:pt>
                <c:pt idx="29">
                  <c:v>2009</c:v>
                </c:pt>
                <c:pt idx="30">
                  <c:v>2010</c:v>
                </c:pt>
                <c:pt idx="31">
                  <c:v>2011</c:v>
                </c:pt>
                <c:pt idx="32">
                  <c:v>2012</c:v>
                </c:pt>
                <c:pt idx="33">
                  <c:v>2013</c:v>
                </c:pt>
                <c:pt idx="34">
                  <c:v>2014</c:v>
                </c:pt>
                <c:pt idx="35">
                  <c:v>2015</c:v>
                </c:pt>
                <c:pt idx="36">
                  <c:v>2016</c:v>
                </c:pt>
              </c:strCache>
            </c:strRef>
          </c:cat>
          <c:val>
            <c:numRef>
              <c:f>Sheet2!$F$4:$F$41</c:f>
              <c:numCache>
                <c:formatCode>General</c:formatCode>
                <c:ptCount val="37"/>
                <c:pt idx="0">
                  <c:v>11.379999999999999</c:v>
                </c:pt>
                <c:pt idx="1">
                  <c:v>35.77000000000001</c:v>
                </c:pt>
                <c:pt idx="2">
                  <c:v>28.859999999999996</c:v>
                </c:pt>
                <c:pt idx="3">
                  <c:v>16.790000000000003</c:v>
                </c:pt>
                <c:pt idx="4">
                  <c:v>50.360000000000014</c:v>
                </c:pt>
                <c:pt idx="5">
                  <c:v>53.940000000000005</c:v>
                </c:pt>
                <c:pt idx="6">
                  <c:v>37.07</c:v>
                </c:pt>
                <c:pt idx="7">
                  <c:v>21.739999999999995</c:v>
                </c:pt>
                <c:pt idx="8">
                  <c:v>47.22</c:v>
                </c:pt>
                <c:pt idx="9">
                  <c:v>73.45</c:v>
                </c:pt>
                <c:pt idx="10">
                  <c:v>49.389999999999993</c:v>
                </c:pt>
                <c:pt idx="11">
                  <c:v>32.230000000000004</c:v>
                </c:pt>
                <c:pt idx="12">
                  <c:v>76.159999999999982</c:v>
                </c:pt>
                <c:pt idx="13">
                  <c:v>45.98</c:v>
                </c:pt>
                <c:pt idx="14">
                  <c:v>79.17000000000003</c:v>
                </c:pt>
                <c:pt idx="15">
                  <c:v>88.109999999999914</c:v>
                </c:pt>
                <c:pt idx="16">
                  <c:v>199.14999999999995</c:v>
                </c:pt>
                <c:pt idx="17">
                  <c:v>200.98000000000013</c:v>
                </c:pt>
                <c:pt idx="18">
                  <c:v>256.46999999999963</c:v>
                </c:pt>
                <c:pt idx="19">
                  <c:v>251.27000000000018</c:v>
                </c:pt>
                <c:pt idx="20">
                  <c:v>201.56000000000023</c:v>
                </c:pt>
                <c:pt idx="21">
                  <c:v>331.46999999999912</c:v>
                </c:pt>
                <c:pt idx="22">
                  <c:v>395.51999999999828</c:v>
                </c:pt>
                <c:pt idx="23">
                  <c:v>357.84999999999894</c:v>
                </c:pt>
                <c:pt idx="24">
                  <c:v>419.26999999999862</c:v>
                </c:pt>
                <c:pt idx="25">
                  <c:v>460.04999999999762</c:v>
                </c:pt>
                <c:pt idx="26">
                  <c:v>520.99999999999159</c:v>
                </c:pt>
                <c:pt idx="27">
                  <c:v>611.08999999999344</c:v>
                </c:pt>
                <c:pt idx="28">
                  <c:v>678.77999999999531</c:v>
                </c:pt>
                <c:pt idx="29">
                  <c:v>667.2199999999948</c:v>
                </c:pt>
                <c:pt idx="30">
                  <c:v>600.40999999999485</c:v>
                </c:pt>
                <c:pt idx="31">
                  <c:v>515.90999999999678</c:v>
                </c:pt>
                <c:pt idx="32">
                  <c:v>363.53999999999837</c:v>
                </c:pt>
                <c:pt idx="33">
                  <c:v>368.02999999999861</c:v>
                </c:pt>
                <c:pt idx="34">
                  <c:v>337.00999999999846</c:v>
                </c:pt>
                <c:pt idx="35">
                  <c:v>264.39999999999793</c:v>
                </c:pt>
                <c:pt idx="36">
                  <c:v>70.890000000000029</c:v>
                </c:pt>
              </c:numCache>
            </c:numRef>
          </c:val>
          <c:smooth val="0"/>
          <c:extLst>
            <c:ext xmlns:c16="http://schemas.microsoft.com/office/drawing/2014/chart" uri="{C3380CC4-5D6E-409C-BE32-E72D297353CC}">
              <c16:uniqueId val="{00000004-E070-454C-A0C2-3F634D24F2E9}"/>
            </c:ext>
          </c:extLst>
        </c:ser>
        <c:dLbls>
          <c:showLegendKey val="0"/>
          <c:showVal val="0"/>
          <c:showCatName val="0"/>
          <c:showSerName val="0"/>
          <c:showPercent val="0"/>
          <c:showBubbleSize val="0"/>
        </c:dLbls>
        <c:smooth val="0"/>
        <c:axId val="1026127728"/>
        <c:axId val="1026142704"/>
      </c:lineChart>
      <c:catAx>
        <c:axId val="102612772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Years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26142704"/>
        <c:crosses val="autoZero"/>
        <c:auto val="1"/>
        <c:lblAlgn val="ctr"/>
        <c:lblOffset val="100"/>
        <c:noMultiLvlLbl val="0"/>
      </c:catAx>
      <c:valAx>
        <c:axId val="10261427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b="1"/>
                  <a:t>Total</a:t>
                </a:r>
                <a:r>
                  <a:rPr lang="en-US" b="1" baseline="0"/>
                  <a:t> Sales in Millions</a:t>
                </a:r>
                <a:endParaRPr lang="en-US" b="1"/>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2612772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[Chart in Microsoft PowerPoint]Sheet2!PivotTable1</c:name>
    <c:fmtId val="-1"/>
  </c:pivotSource>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sz="1400" dirty="0">
                <a:latin typeface="+mj-lt"/>
              </a:rPr>
              <a:t>Total Sales 2015</a:t>
            </a:r>
            <a:r>
              <a:rPr lang="en-US" sz="1400" baseline="0" dirty="0">
                <a:latin typeface="+mj-lt"/>
              </a:rPr>
              <a:t> vs 2016</a:t>
            </a:r>
            <a:endParaRPr lang="en-US" sz="1400" dirty="0">
              <a:latin typeface="+mj-lt"/>
            </a:endParaRP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a:scene3d>
            <a:camera prst="orthographicFront">
              <a:rot lat="0" lon="0" rev="0"/>
            </a:camera>
            <a:lightRig rig="threePt" dir="t">
              <a:rot lat="0" lon="0" rev="19800000"/>
            </a:lightRig>
          </a:scene3d>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Sheet2!$B$3</c:f>
              <c:strCache>
                <c:ptCount val="1"/>
                <c:pt idx="0">
                  <c:v>Sum of Other_Sales</c:v>
                </c:pt>
              </c:strCache>
            </c:strRef>
          </c:tx>
          <c:spPr>
            <a:solidFill>
              <a:schemeClr val="tx1"/>
            </a:soli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Sheet2!$A$4:$A$6</c:f>
              <c:strCache>
                <c:ptCount val="2"/>
                <c:pt idx="0">
                  <c:v>2015</c:v>
                </c:pt>
                <c:pt idx="1">
                  <c:v>2016</c:v>
                </c:pt>
              </c:strCache>
            </c:strRef>
          </c:cat>
          <c:val>
            <c:numRef>
              <c:f>Sheet2!$B$4:$B$6</c:f>
              <c:numCache>
                <c:formatCode>General</c:formatCode>
                <c:ptCount val="2"/>
                <c:pt idx="0">
                  <c:v>24.679999999999993</c:v>
                </c:pt>
                <c:pt idx="1">
                  <c:v>6.739999999999994</c:v>
                </c:pt>
              </c:numCache>
            </c:numRef>
          </c:val>
          <c:extLst>
            <c:ext xmlns:c16="http://schemas.microsoft.com/office/drawing/2014/chart" uri="{C3380CC4-5D6E-409C-BE32-E72D297353CC}">
              <c16:uniqueId val="{00000000-036D-4EE7-93E5-DB46DD05C4D7}"/>
            </c:ext>
          </c:extLst>
        </c:ser>
        <c:ser>
          <c:idx val="1"/>
          <c:order val="1"/>
          <c:tx>
            <c:strRef>
              <c:f>Sheet2!$C$3</c:f>
              <c:strCache>
                <c:ptCount val="1"/>
                <c:pt idx="0">
                  <c:v>Sum of JP_Sales</c:v>
                </c:pt>
              </c:strCache>
            </c:strRef>
          </c:tx>
          <c:spPr>
            <a:solidFill>
              <a:srgbClr val="FF0000"/>
            </a:soli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Sheet2!$A$4:$A$6</c:f>
              <c:strCache>
                <c:ptCount val="2"/>
                <c:pt idx="0">
                  <c:v>2015</c:v>
                </c:pt>
                <c:pt idx="1">
                  <c:v>2016</c:v>
                </c:pt>
              </c:strCache>
            </c:strRef>
          </c:cat>
          <c:val>
            <c:numRef>
              <c:f>Sheet2!$C$4:$C$6</c:f>
              <c:numCache>
                <c:formatCode>General</c:formatCode>
                <c:ptCount val="2"/>
                <c:pt idx="0">
                  <c:v>33.680000000000028</c:v>
                </c:pt>
                <c:pt idx="1">
                  <c:v>13.659999999999998</c:v>
                </c:pt>
              </c:numCache>
            </c:numRef>
          </c:val>
          <c:extLst>
            <c:ext xmlns:c16="http://schemas.microsoft.com/office/drawing/2014/chart" uri="{C3380CC4-5D6E-409C-BE32-E72D297353CC}">
              <c16:uniqueId val="{00000001-036D-4EE7-93E5-DB46DD05C4D7}"/>
            </c:ext>
          </c:extLst>
        </c:ser>
        <c:ser>
          <c:idx val="2"/>
          <c:order val="2"/>
          <c:tx>
            <c:strRef>
              <c:f>Sheet2!$D$3</c:f>
              <c:strCache>
                <c:ptCount val="1"/>
                <c:pt idx="0">
                  <c:v>Sum of EU_Sales</c:v>
                </c:pt>
              </c:strCache>
            </c:strRef>
          </c:tx>
          <c:spPr>
            <a:solidFill>
              <a:srgbClr val="00B050"/>
            </a:soli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Sheet2!$A$4:$A$6</c:f>
              <c:strCache>
                <c:ptCount val="2"/>
                <c:pt idx="0">
                  <c:v>2015</c:v>
                </c:pt>
                <c:pt idx="1">
                  <c:v>2016</c:v>
                </c:pt>
              </c:strCache>
            </c:strRef>
          </c:cat>
          <c:val>
            <c:numRef>
              <c:f>Sheet2!$D$4:$D$6</c:f>
              <c:numCache>
                <c:formatCode>General</c:formatCode>
                <c:ptCount val="2"/>
                <c:pt idx="0">
                  <c:v>97.709999999999923</c:v>
                </c:pt>
                <c:pt idx="1">
                  <c:v>26.759999999999987</c:v>
                </c:pt>
              </c:numCache>
            </c:numRef>
          </c:val>
          <c:extLst>
            <c:ext xmlns:c16="http://schemas.microsoft.com/office/drawing/2014/chart" uri="{C3380CC4-5D6E-409C-BE32-E72D297353CC}">
              <c16:uniqueId val="{00000002-036D-4EE7-93E5-DB46DD05C4D7}"/>
            </c:ext>
          </c:extLst>
        </c:ser>
        <c:ser>
          <c:idx val="3"/>
          <c:order val="3"/>
          <c:tx>
            <c:strRef>
              <c:f>Sheet2!$E$3</c:f>
              <c:strCache>
                <c:ptCount val="1"/>
                <c:pt idx="0">
                  <c:v>Sum of NA_Sales</c:v>
                </c:pt>
              </c:strCache>
            </c:strRef>
          </c:tx>
          <c:spPr>
            <a:solidFill>
              <a:srgbClr val="0070C0"/>
            </a:soli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Sheet2!$A$4:$A$6</c:f>
              <c:strCache>
                <c:ptCount val="2"/>
                <c:pt idx="0">
                  <c:v>2015</c:v>
                </c:pt>
                <c:pt idx="1">
                  <c:v>2016</c:v>
                </c:pt>
              </c:strCache>
            </c:strRef>
          </c:cat>
          <c:val>
            <c:numRef>
              <c:f>Sheet2!$E$4:$E$6</c:f>
              <c:numCache>
                <c:formatCode>General</c:formatCode>
                <c:ptCount val="2"/>
                <c:pt idx="0">
                  <c:v>102.81999999999995</c:v>
                </c:pt>
                <c:pt idx="1">
                  <c:v>22.659999999999989</c:v>
                </c:pt>
              </c:numCache>
            </c:numRef>
          </c:val>
          <c:extLst>
            <c:ext xmlns:c16="http://schemas.microsoft.com/office/drawing/2014/chart" uri="{C3380CC4-5D6E-409C-BE32-E72D297353CC}">
              <c16:uniqueId val="{00000003-036D-4EE7-93E5-DB46DD05C4D7}"/>
            </c:ext>
          </c:extLst>
        </c:ser>
        <c:ser>
          <c:idx val="4"/>
          <c:order val="4"/>
          <c:tx>
            <c:strRef>
              <c:f>Sheet2!$F$3</c:f>
              <c:strCache>
                <c:ptCount val="1"/>
                <c:pt idx="0">
                  <c:v>Sum of Global_Sales</c:v>
                </c:pt>
              </c:strCache>
            </c:strRef>
          </c:tx>
          <c:spPr>
            <a:gradFill rotWithShape="1">
              <a:gsLst>
                <a:gs pos="0">
                  <a:schemeClr val="accent5">
                    <a:shade val="85000"/>
                    <a:satMod val="130000"/>
                  </a:schemeClr>
                </a:gs>
                <a:gs pos="34000">
                  <a:schemeClr val="accent5">
                    <a:shade val="87000"/>
                    <a:satMod val="125000"/>
                  </a:schemeClr>
                </a:gs>
                <a:gs pos="70000">
                  <a:schemeClr val="accent5">
                    <a:tint val="100000"/>
                    <a:shade val="90000"/>
                    <a:satMod val="130000"/>
                  </a:schemeClr>
                </a:gs>
                <a:gs pos="100000">
                  <a:schemeClr val="accent5">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Sheet2!$A$4:$A$6</c:f>
              <c:strCache>
                <c:ptCount val="2"/>
                <c:pt idx="0">
                  <c:v>2015</c:v>
                </c:pt>
                <c:pt idx="1">
                  <c:v>2016</c:v>
                </c:pt>
              </c:strCache>
            </c:strRef>
          </c:cat>
          <c:val>
            <c:numRef>
              <c:f>Sheet2!$F$4:$F$6</c:f>
              <c:numCache>
                <c:formatCode>General</c:formatCode>
                <c:ptCount val="2"/>
                <c:pt idx="0">
                  <c:v>264.39999999999998</c:v>
                </c:pt>
                <c:pt idx="1">
                  <c:v>70.889999999999986</c:v>
                </c:pt>
              </c:numCache>
            </c:numRef>
          </c:val>
          <c:extLst>
            <c:ext xmlns:c16="http://schemas.microsoft.com/office/drawing/2014/chart" uri="{C3380CC4-5D6E-409C-BE32-E72D297353CC}">
              <c16:uniqueId val="{00000004-036D-4EE7-93E5-DB46DD05C4D7}"/>
            </c:ext>
          </c:extLst>
        </c:ser>
        <c:dLbls>
          <c:showLegendKey val="0"/>
          <c:showVal val="1"/>
          <c:showCatName val="0"/>
          <c:showSerName val="0"/>
          <c:showPercent val="0"/>
          <c:showBubbleSize val="0"/>
        </c:dLbls>
        <c:gapWidth val="150"/>
        <c:shape val="box"/>
        <c:axId val="1149202304"/>
        <c:axId val="1149201056"/>
        <c:axId val="0"/>
      </c:bar3DChart>
      <c:catAx>
        <c:axId val="1149202304"/>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49201056"/>
        <c:crosses val="autoZero"/>
        <c:auto val="1"/>
        <c:lblAlgn val="ctr"/>
        <c:lblOffset val="100"/>
        <c:noMultiLvlLbl val="0"/>
      </c:catAx>
      <c:valAx>
        <c:axId val="11492010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tx1">
                        <a:lumMod val="65000"/>
                        <a:lumOff val="35000"/>
                      </a:schemeClr>
                    </a:solidFill>
                    <a:latin typeface="+mj-lt"/>
                    <a:ea typeface="+mn-ea"/>
                    <a:cs typeface="+mn-cs"/>
                  </a:defRPr>
                </a:pPr>
                <a:r>
                  <a:rPr lang="en-US" b="1">
                    <a:latin typeface="+mj-lt"/>
                  </a:rPr>
                  <a:t>SALES in millions</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tx1">
                      <a:lumMod val="65000"/>
                      <a:lumOff val="35000"/>
                    </a:schemeClr>
                  </a:solidFill>
                  <a:latin typeface="+mj-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4920230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[vgsales_clean.1.9.xlsb.xlsx]Sheet2!PivotTable1</c:name>
    <c:fmtId val="78"/>
  </c:pivotSource>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1400" b="1" dirty="0">
                <a:latin typeface="+mj-lt"/>
              </a:rPr>
              <a:t>Trend lines 2008</a:t>
            </a:r>
            <a:r>
              <a:rPr lang="en-US" sz="1400" b="1" baseline="0" dirty="0">
                <a:latin typeface="+mj-lt"/>
              </a:rPr>
              <a:t> vs 2016</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Sheet2!$B$3</c:f>
              <c:strCache>
                <c:ptCount val="1"/>
                <c:pt idx="0">
                  <c:v>Sum of Other_Sales</c:v>
                </c:pt>
              </c:strCache>
            </c:strRef>
          </c:tx>
          <c:spPr>
            <a:ln w="28575" cap="rnd">
              <a:solidFill>
                <a:schemeClr val="accent1"/>
              </a:solidFill>
              <a:round/>
            </a:ln>
            <a:effectLst/>
          </c:spPr>
          <c:marker>
            <c:symbol val="none"/>
          </c:marker>
          <c:dLbls>
            <c:delete val="1"/>
          </c:dLbls>
          <c:cat>
            <c:strRef>
              <c:f>Sheet2!$A$4:$A$6</c:f>
              <c:strCache>
                <c:ptCount val="2"/>
                <c:pt idx="0">
                  <c:v>2008</c:v>
                </c:pt>
                <c:pt idx="1">
                  <c:v>2016</c:v>
                </c:pt>
              </c:strCache>
            </c:strRef>
          </c:cat>
          <c:val>
            <c:numRef>
              <c:f>Sheet2!$B$4:$B$6</c:f>
              <c:numCache>
                <c:formatCode>General</c:formatCode>
                <c:ptCount val="2"/>
                <c:pt idx="0">
                  <c:v>64.149999999999594</c:v>
                </c:pt>
                <c:pt idx="1">
                  <c:v>6.7399999999999842</c:v>
                </c:pt>
              </c:numCache>
            </c:numRef>
          </c:val>
          <c:smooth val="0"/>
          <c:extLst>
            <c:ext xmlns:c16="http://schemas.microsoft.com/office/drawing/2014/chart" uri="{C3380CC4-5D6E-409C-BE32-E72D297353CC}">
              <c16:uniqueId val="{00000000-AE8A-4ABA-9150-D2BB4EDB7C64}"/>
            </c:ext>
          </c:extLst>
        </c:ser>
        <c:ser>
          <c:idx val="1"/>
          <c:order val="1"/>
          <c:tx>
            <c:strRef>
              <c:f>Sheet2!$C$3</c:f>
              <c:strCache>
                <c:ptCount val="1"/>
                <c:pt idx="0">
                  <c:v>Sum of JP_Sales</c:v>
                </c:pt>
              </c:strCache>
            </c:strRef>
          </c:tx>
          <c:spPr>
            <a:ln w="28575" cap="rnd">
              <a:solidFill>
                <a:schemeClr val="accent2"/>
              </a:solidFill>
              <a:round/>
            </a:ln>
            <a:effectLst/>
          </c:spPr>
          <c:marker>
            <c:symbol val="none"/>
          </c:marker>
          <c:dLbls>
            <c:delete val="1"/>
          </c:dLbls>
          <c:cat>
            <c:strRef>
              <c:f>Sheet2!$A$4:$A$6</c:f>
              <c:strCache>
                <c:ptCount val="2"/>
                <c:pt idx="0">
                  <c:v>2008</c:v>
                </c:pt>
                <c:pt idx="1">
                  <c:v>2016</c:v>
                </c:pt>
              </c:strCache>
            </c:strRef>
          </c:cat>
          <c:val>
            <c:numRef>
              <c:f>Sheet2!$C$4:$C$6</c:f>
              <c:numCache>
                <c:formatCode>General</c:formatCode>
                <c:ptCount val="2"/>
                <c:pt idx="0">
                  <c:v>60.179999999999922</c:v>
                </c:pt>
                <c:pt idx="1">
                  <c:v>13.659999999999995</c:v>
                </c:pt>
              </c:numCache>
            </c:numRef>
          </c:val>
          <c:smooth val="0"/>
          <c:extLst>
            <c:ext xmlns:c16="http://schemas.microsoft.com/office/drawing/2014/chart" uri="{C3380CC4-5D6E-409C-BE32-E72D297353CC}">
              <c16:uniqueId val="{00000001-AE8A-4ABA-9150-D2BB4EDB7C64}"/>
            </c:ext>
          </c:extLst>
        </c:ser>
        <c:ser>
          <c:idx val="2"/>
          <c:order val="2"/>
          <c:tx>
            <c:strRef>
              <c:f>Sheet2!$D$3</c:f>
              <c:strCache>
                <c:ptCount val="1"/>
                <c:pt idx="0">
                  <c:v>Sum of EU_Sales</c:v>
                </c:pt>
              </c:strCache>
            </c:strRef>
          </c:tx>
          <c:spPr>
            <a:ln w="28575" cap="rnd">
              <a:solidFill>
                <a:schemeClr val="accent3"/>
              </a:solidFill>
              <a:round/>
            </a:ln>
            <a:effectLst/>
          </c:spPr>
          <c:marker>
            <c:symbol val="none"/>
          </c:marker>
          <c:dLbls>
            <c:delete val="1"/>
          </c:dLbls>
          <c:cat>
            <c:strRef>
              <c:f>Sheet2!$A$4:$A$6</c:f>
              <c:strCache>
                <c:ptCount val="2"/>
                <c:pt idx="0">
                  <c:v>2008</c:v>
                </c:pt>
                <c:pt idx="1">
                  <c:v>2016</c:v>
                </c:pt>
              </c:strCache>
            </c:strRef>
          </c:cat>
          <c:val>
            <c:numRef>
              <c:f>Sheet2!$D$4:$D$6</c:f>
              <c:numCache>
                <c:formatCode>General</c:formatCode>
                <c:ptCount val="2"/>
                <c:pt idx="0">
                  <c:v>184.40000000000038</c:v>
                </c:pt>
                <c:pt idx="1">
                  <c:v>26.759999999999977</c:v>
                </c:pt>
              </c:numCache>
            </c:numRef>
          </c:val>
          <c:smooth val="0"/>
          <c:extLst>
            <c:ext xmlns:c16="http://schemas.microsoft.com/office/drawing/2014/chart" uri="{C3380CC4-5D6E-409C-BE32-E72D297353CC}">
              <c16:uniqueId val="{00000002-AE8A-4ABA-9150-D2BB4EDB7C64}"/>
            </c:ext>
          </c:extLst>
        </c:ser>
        <c:ser>
          <c:idx val="3"/>
          <c:order val="3"/>
          <c:tx>
            <c:strRef>
              <c:f>Sheet2!$E$3</c:f>
              <c:strCache>
                <c:ptCount val="1"/>
                <c:pt idx="0">
                  <c:v>Sum of NA_Sales</c:v>
                </c:pt>
              </c:strCache>
            </c:strRef>
          </c:tx>
          <c:spPr>
            <a:ln w="28575" cap="rnd">
              <a:solidFill>
                <a:schemeClr val="accent4"/>
              </a:solidFill>
              <a:round/>
            </a:ln>
            <a:effectLst/>
          </c:spPr>
          <c:marker>
            <c:symbol val="none"/>
          </c:marker>
          <c:dLbls>
            <c:delete val="1"/>
          </c:dLbls>
          <c:cat>
            <c:strRef>
              <c:f>Sheet2!$A$4:$A$6</c:f>
              <c:strCache>
                <c:ptCount val="2"/>
                <c:pt idx="0">
                  <c:v>2008</c:v>
                </c:pt>
                <c:pt idx="1">
                  <c:v>2016</c:v>
                </c:pt>
              </c:strCache>
            </c:strRef>
          </c:cat>
          <c:val>
            <c:numRef>
              <c:f>Sheet2!$E$4:$E$6</c:f>
              <c:numCache>
                <c:formatCode>General</c:formatCode>
                <c:ptCount val="2"/>
                <c:pt idx="0">
                  <c:v>351.40999999999997</c:v>
                </c:pt>
                <c:pt idx="1">
                  <c:v>22.659999999999993</c:v>
                </c:pt>
              </c:numCache>
            </c:numRef>
          </c:val>
          <c:smooth val="0"/>
          <c:extLst>
            <c:ext xmlns:c16="http://schemas.microsoft.com/office/drawing/2014/chart" uri="{C3380CC4-5D6E-409C-BE32-E72D297353CC}">
              <c16:uniqueId val="{00000003-AE8A-4ABA-9150-D2BB4EDB7C64}"/>
            </c:ext>
          </c:extLst>
        </c:ser>
        <c:ser>
          <c:idx val="4"/>
          <c:order val="4"/>
          <c:tx>
            <c:strRef>
              <c:f>Sheet2!$F$3</c:f>
              <c:strCache>
                <c:ptCount val="1"/>
                <c:pt idx="0">
                  <c:v>Sum of Global_Sales</c:v>
                </c:pt>
              </c:strCache>
            </c:strRef>
          </c:tx>
          <c:spPr>
            <a:ln w="28575" cap="rnd">
              <a:solidFill>
                <a:schemeClr val="accent5"/>
              </a:solidFill>
              <a:round/>
            </a:ln>
            <a:effectLst/>
          </c:spPr>
          <c:marker>
            <c:symbol val="none"/>
          </c:marker>
          <c:dLbls>
            <c:delete val="1"/>
          </c:dLbls>
          <c:cat>
            <c:strRef>
              <c:f>Sheet2!$A$4:$A$6</c:f>
              <c:strCache>
                <c:ptCount val="2"/>
                <c:pt idx="0">
                  <c:v>2008</c:v>
                </c:pt>
                <c:pt idx="1">
                  <c:v>2016</c:v>
                </c:pt>
              </c:strCache>
            </c:strRef>
          </c:cat>
          <c:val>
            <c:numRef>
              <c:f>Sheet2!$F$4:$F$6</c:f>
              <c:numCache>
                <c:formatCode>General</c:formatCode>
                <c:ptCount val="2"/>
                <c:pt idx="0">
                  <c:v>678.78000000000111</c:v>
                </c:pt>
                <c:pt idx="1">
                  <c:v>70.889999999999972</c:v>
                </c:pt>
              </c:numCache>
            </c:numRef>
          </c:val>
          <c:smooth val="0"/>
          <c:extLst>
            <c:ext xmlns:c16="http://schemas.microsoft.com/office/drawing/2014/chart" uri="{C3380CC4-5D6E-409C-BE32-E72D297353CC}">
              <c16:uniqueId val="{00000004-AE8A-4ABA-9150-D2BB4EDB7C64}"/>
            </c:ext>
          </c:extLst>
        </c:ser>
        <c:dLbls>
          <c:dLblPos val="ctr"/>
          <c:showLegendKey val="0"/>
          <c:showVal val="1"/>
          <c:showCatName val="0"/>
          <c:showSerName val="0"/>
          <c:showPercent val="0"/>
          <c:showBubbleSize val="0"/>
        </c:dLbls>
        <c:smooth val="0"/>
        <c:axId val="1147184928"/>
        <c:axId val="1147185760"/>
      </c:lineChart>
      <c:catAx>
        <c:axId val="11471849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47185760"/>
        <c:crosses val="autoZero"/>
        <c:auto val="1"/>
        <c:lblAlgn val="ctr"/>
        <c:lblOffset val="100"/>
        <c:noMultiLvlLbl val="0"/>
      </c:catAx>
      <c:valAx>
        <c:axId val="11471857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r>
                  <a:rPr lang="en-US" sz="1200" b="1" dirty="0">
                    <a:latin typeface="+mj-lt"/>
                  </a:rPr>
                  <a:t>SALES in millions</a:t>
                </a:r>
              </a:p>
            </c:rich>
          </c:tx>
          <c:overlay val="0"/>
          <c:spPr>
            <a:noFill/>
            <a:ln>
              <a:noFill/>
            </a:ln>
            <a:effectLst/>
          </c:spPr>
          <c:txPr>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471849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[Chart in Microsoft PowerPoint]Sheet2!PivotTable1</c:name>
    <c:fmtId val="53"/>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j-lt"/>
                <a:ea typeface="+mn-ea"/>
                <a:cs typeface="+mn-cs"/>
              </a:defRPr>
            </a:pPr>
            <a:r>
              <a:rPr lang="en-US" b="1" dirty="0">
                <a:latin typeface="+mj-lt"/>
              </a:rPr>
              <a:t>Sales per Genre 2016</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j-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Sheet2!$B$3</c:f>
              <c:strCache>
                <c:ptCount val="1"/>
                <c:pt idx="0">
                  <c:v>Sum of Other_Sales</c:v>
                </c:pt>
              </c:strCache>
            </c:strRef>
          </c:tx>
          <c:spPr>
            <a:solidFill>
              <a:schemeClr val="tx1"/>
            </a:solidFill>
            <a:ln>
              <a:noFill/>
            </a:ln>
            <a:effectLst/>
            <a:sp3d/>
          </c:spPr>
          <c:invertIfNegative val="0"/>
          <c:cat>
            <c:multiLvlStrRef>
              <c:f>Sheet2!$A$4:$A$16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Sheet2!$B$4:$B$16</c:f>
              <c:numCache>
                <c:formatCode>General</c:formatCode>
                <c:ptCount val="11"/>
                <c:pt idx="0">
                  <c:v>1.8900000000000006</c:v>
                </c:pt>
                <c:pt idx="1">
                  <c:v>0.33000000000000007</c:v>
                </c:pt>
                <c:pt idx="2">
                  <c:v>0.28000000000000003</c:v>
                </c:pt>
                <c:pt idx="3">
                  <c:v>0.12</c:v>
                </c:pt>
                <c:pt idx="4">
                  <c:v>0.18</c:v>
                </c:pt>
                <c:pt idx="5">
                  <c:v>0.22999999999999998</c:v>
                </c:pt>
                <c:pt idx="6">
                  <c:v>0.5</c:v>
                </c:pt>
                <c:pt idx="7">
                  <c:v>1.6900000000000004</c:v>
                </c:pt>
                <c:pt idx="8">
                  <c:v>0.13</c:v>
                </c:pt>
                <c:pt idx="9">
                  <c:v>1.2600000000000007</c:v>
                </c:pt>
                <c:pt idx="10">
                  <c:v>0.13</c:v>
                </c:pt>
              </c:numCache>
            </c:numRef>
          </c:val>
          <c:extLst>
            <c:ext xmlns:c16="http://schemas.microsoft.com/office/drawing/2014/chart" uri="{C3380CC4-5D6E-409C-BE32-E72D297353CC}">
              <c16:uniqueId val="{00000000-46F1-41B9-A2F9-EFE25EBFBEAA}"/>
            </c:ext>
          </c:extLst>
        </c:ser>
        <c:ser>
          <c:idx val="1"/>
          <c:order val="1"/>
          <c:tx>
            <c:strRef>
              <c:f>Sheet2!$C$3</c:f>
              <c:strCache>
                <c:ptCount val="1"/>
                <c:pt idx="0">
                  <c:v>Sum of JP_Sales</c:v>
                </c:pt>
              </c:strCache>
            </c:strRef>
          </c:tx>
          <c:spPr>
            <a:solidFill>
              <a:srgbClr val="FF0000"/>
            </a:solidFill>
            <a:ln>
              <a:noFill/>
            </a:ln>
            <a:effectLst/>
            <a:sp3d/>
          </c:spPr>
          <c:invertIfNegative val="0"/>
          <c:cat>
            <c:multiLvlStrRef>
              <c:f>Sheet2!$A$4:$A$16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Sheet2!$C$4:$C$16</c:f>
              <c:numCache>
                <c:formatCode>General</c:formatCode>
                <c:ptCount val="11"/>
                <c:pt idx="0">
                  <c:v>5.79</c:v>
                </c:pt>
                <c:pt idx="1">
                  <c:v>0.93</c:v>
                </c:pt>
                <c:pt idx="2">
                  <c:v>0.64</c:v>
                </c:pt>
                <c:pt idx="3">
                  <c:v>0.80999999999999994</c:v>
                </c:pt>
                <c:pt idx="4">
                  <c:v>0.11000000000000001</c:v>
                </c:pt>
                <c:pt idx="5">
                  <c:v>0.01</c:v>
                </c:pt>
                <c:pt idx="6">
                  <c:v>3.63</c:v>
                </c:pt>
                <c:pt idx="7">
                  <c:v>0.6100000000000001</c:v>
                </c:pt>
                <c:pt idx="8">
                  <c:v>0.3</c:v>
                </c:pt>
                <c:pt idx="9">
                  <c:v>0.78</c:v>
                </c:pt>
                <c:pt idx="10">
                  <c:v>0.05</c:v>
                </c:pt>
              </c:numCache>
            </c:numRef>
          </c:val>
          <c:extLst>
            <c:ext xmlns:c16="http://schemas.microsoft.com/office/drawing/2014/chart" uri="{C3380CC4-5D6E-409C-BE32-E72D297353CC}">
              <c16:uniqueId val="{00000001-46F1-41B9-A2F9-EFE25EBFBEAA}"/>
            </c:ext>
          </c:extLst>
        </c:ser>
        <c:ser>
          <c:idx val="2"/>
          <c:order val="2"/>
          <c:tx>
            <c:strRef>
              <c:f>Sheet2!$D$3</c:f>
              <c:strCache>
                <c:ptCount val="1"/>
                <c:pt idx="0">
                  <c:v>Sum of EU_Sales</c:v>
                </c:pt>
              </c:strCache>
            </c:strRef>
          </c:tx>
          <c:spPr>
            <a:solidFill>
              <a:srgbClr val="00B050"/>
            </a:solidFill>
            <a:ln>
              <a:noFill/>
            </a:ln>
            <a:effectLst/>
            <a:sp3d/>
          </c:spPr>
          <c:invertIfNegative val="0"/>
          <c:cat>
            <c:multiLvlStrRef>
              <c:f>Sheet2!$A$4:$A$16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Sheet2!$D$4:$D$16</c:f>
              <c:numCache>
                <c:formatCode>General</c:formatCode>
                <c:ptCount val="11"/>
                <c:pt idx="0">
                  <c:v>6.3600000000000012</c:v>
                </c:pt>
                <c:pt idx="1">
                  <c:v>0.39</c:v>
                </c:pt>
                <c:pt idx="2">
                  <c:v>1.1499999999999999</c:v>
                </c:pt>
                <c:pt idx="3">
                  <c:v>0.09</c:v>
                </c:pt>
                <c:pt idx="4">
                  <c:v>0.87</c:v>
                </c:pt>
                <c:pt idx="5">
                  <c:v>1.1400000000000001</c:v>
                </c:pt>
                <c:pt idx="6">
                  <c:v>1.29</c:v>
                </c:pt>
                <c:pt idx="7">
                  <c:v>7.7</c:v>
                </c:pt>
                <c:pt idx="8">
                  <c:v>9.0000000000000011E-2</c:v>
                </c:pt>
                <c:pt idx="9">
                  <c:v>7.3599999999999985</c:v>
                </c:pt>
                <c:pt idx="10">
                  <c:v>0.32000000000000006</c:v>
                </c:pt>
              </c:numCache>
            </c:numRef>
          </c:val>
          <c:extLst>
            <c:ext xmlns:c16="http://schemas.microsoft.com/office/drawing/2014/chart" uri="{C3380CC4-5D6E-409C-BE32-E72D297353CC}">
              <c16:uniqueId val="{00000002-46F1-41B9-A2F9-EFE25EBFBEAA}"/>
            </c:ext>
          </c:extLst>
        </c:ser>
        <c:ser>
          <c:idx val="3"/>
          <c:order val="3"/>
          <c:tx>
            <c:strRef>
              <c:f>Sheet2!$E$3</c:f>
              <c:strCache>
                <c:ptCount val="1"/>
                <c:pt idx="0">
                  <c:v>Sum of NA_Sales</c:v>
                </c:pt>
              </c:strCache>
            </c:strRef>
          </c:tx>
          <c:spPr>
            <a:solidFill>
              <a:srgbClr val="0070C0"/>
            </a:solidFill>
            <a:ln>
              <a:noFill/>
            </a:ln>
            <a:effectLst/>
            <a:sp3d/>
          </c:spPr>
          <c:invertIfNegative val="0"/>
          <c:cat>
            <c:multiLvlStrRef>
              <c:f>Sheet2!$A$4:$A$16</c:f>
              <c:multiLvlStrCache>
                <c:ptCount val="11"/>
                <c:lvl>
                  <c:pt idx="0">
                    <c:v>Action</c:v>
                  </c:pt>
                  <c:pt idx="1">
                    <c:v>Adventure</c:v>
                  </c:pt>
                  <c:pt idx="2">
                    <c:v>Fighting</c:v>
                  </c:pt>
                  <c:pt idx="3">
                    <c:v>Misc</c:v>
                  </c:pt>
                  <c:pt idx="4">
                    <c:v>Platform</c:v>
                  </c:pt>
                  <c:pt idx="5">
                    <c:v>Racing</c:v>
                  </c:pt>
                  <c:pt idx="6">
                    <c:v>Role-Playing</c:v>
                  </c:pt>
                  <c:pt idx="7">
                    <c:v>Shooter</c:v>
                  </c:pt>
                  <c:pt idx="8">
                    <c:v>Simulation</c:v>
                  </c:pt>
                  <c:pt idx="9">
                    <c:v>Sports</c:v>
                  </c:pt>
                  <c:pt idx="10">
                    <c:v>Strategy</c:v>
                  </c:pt>
                </c:lvl>
                <c:lvl>
                  <c:pt idx="0">
                    <c:v>2016</c:v>
                  </c:pt>
                </c:lvl>
              </c:multiLvlStrCache>
            </c:multiLvlStrRef>
          </c:cat>
          <c:val>
            <c:numRef>
              <c:f>Sheet2!$E$4:$E$16</c:f>
              <c:numCache>
                <c:formatCode>General</c:formatCode>
                <c:ptCount val="11"/>
                <c:pt idx="0">
                  <c:v>5.870000000000001</c:v>
                </c:pt>
                <c:pt idx="1">
                  <c:v>0.34</c:v>
                </c:pt>
                <c:pt idx="2">
                  <c:v>1.6</c:v>
                </c:pt>
                <c:pt idx="3">
                  <c:v>0.22</c:v>
                </c:pt>
                <c:pt idx="4">
                  <c:v>0.79</c:v>
                </c:pt>
                <c:pt idx="5">
                  <c:v>0.33</c:v>
                </c:pt>
                <c:pt idx="6">
                  <c:v>1.3900000000000001</c:v>
                </c:pt>
                <c:pt idx="7">
                  <c:v>7.4400000000000013</c:v>
                </c:pt>
                <c:pt idx="8">
                  <c:v>0</c:v>
                </c:pt>
                <c:pt idx="9">
                  <c:v>4.57</c:v>
                </c:pt>
                <c:pt idx="10">
                  <c:v>0.11</c:v>
                </c:pt>
              </c:numCache>
            </c:numRef>
          </c:val>
          <c:extLst>
            <c:ext xmlns:c16="http://schemas.microsoft.com/office/drawing/2014/chart" uri="{C3380CC4-5D6E-409C-BE32-E72D297353CC}">
              <c16:uniqueId val="{00000003-46F1-41B9-A2F9-EFE25EBFBEAA}"/>
            </c:ext>
          </c:extLst>
        </c:ser>
        <c:dLbls>
          <c:showLegendKey val="0"/>
          <c:showVal val="0"/>
          <c:showCatName val="0"/>
          <c:showSerName val="0"/>
          <c:showPercent val="0"/>
          <c:showBubbleSize val="0"/>
        </c:dLbls>
        <c:gapWidth val="150"/>
        <c:shape val="box"/>
        <c:axId val="1149202304"/>
        <c:axId val="1149201056"/>
        <c:axId val="0"/>
      </c:bar3DChart>
      <c:catAx>
        <c:axId val="114920230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9201056"/>
        <c:crosses val="autoZero"/>
        <c:auto val="1"/>
        <c:lblAlgn val="ctr"/>
        <c:lblOffset val="100"/>
        <c:noMultiLvlLbl val="0"/>
      </c:catAx>
      <c:valAx>
        <c:axId val="11492010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r>
                  <a:rPr lang="en-US" sz="1200" b="1" dirty="0">
                    <a:latin typeface="+mj-lt"/>
                  </a:rPr>
                  <a:t>SALES</a:t>
                </a:r>
                <a:r>
                  <a:rPr lang="en-US" sz="1200" b="1" baseline="0" dirty="0">
                    <a:latin typeface="+mj-lt"/>
                  </a:rPr>
                  <a:t> in millions</a:t>
                </a:r>
                <a:endParaRPr lang="en-US" sz="1200" b="1" dirty="0">
                  <a:latin typeface="+mj-lt"/>
                </a:endParaRPr>
              </a:p>
            </c:rich>
          </c:tx>
          <c:overlay val="0"/>
          <c:spPr>
            <a:noFill/>
            <a:ln>
              <a:noFill/>
            </a:ln>
            <a:effectLst/>
          </c:spPr>
          <c:txPr>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920230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[vgsales_clean.1.9.xlsb.xlsx]Sheet2!PivotTable1</c:name>
    <c:fmtId val="55"/>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j-lt"/>
                <a:ea typeface="+mn-ea"/>
                <a:cs typeface="+mn-cs"/>
              </a:defRPr>
            </a:pPr>
            <a:r>
              <a:rPr lang="en-US" b="1" dirty="0">
                <a:latin typeface="+mj-lt"/>
              </a:rPr>
              <a:t>Sales</a:t>
            </a:r>
            <a:r>
              <a:rPr lang="en-US" b="1" baseline="0" dirty="0">
                <a:latin typeface="+mj-lt"/>
              </a:rPr>
              <a:t> per Platform for 2016</a:t>
            </a:r>
            <a:endParaRPr lang="en-US" b="1" dirty="0">
              <a:latin typeface="+mj-lt"/>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j-lt"/>
              <a:ea typeface="+mn-ea"/>
              <a:cs typeface="+mn-cs"/>
            </a:defRPr>
          </a:pPr>
          <a:endParaRPr lang="en-US"/>
        </a:p>
      </c:txPr>
    </c:title>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Sheet2!$B$3</c:f>
              <c:strCache>
                <c:ptCount val="1"/>
                <c:pt idx="0">
                  <c:v>Sum of Other_Sales</c:v>
                </c:pt>
              </c:strCache>
            </c:strRef>
          </c:tx>
          <c:spPr>
            <a:solidFill>
              <a:schemeClr val="tx1"/>
            </a:solidFill>
            <a:ln>
              <a:noFill/>
            </a:ln>
            <a:effectLst/>
            <a:sp3d/>
          </c:spPr>
          <c:invertIfNegative val="0"/>
          <c:cat>
            <c:multiLvlStrRef>
              <c:f>Sheet2!$A$4:$A$13</c:f>
              <c:multiLvlStrCache>
                <c:ptCount val="8"/>
                <c:lvl>
                  <c:pt idx="0">
                    <c:v>3DS</c:v>
                  </c:pt>
                  <c:pt idx="1">
                    <c:v>PC</c:v>
                  </c:pt>
                  <c:pt idx="2">
                    <c:v>PS3</c:v>
                  </c:pt>
                  <c:pt idx="3">
                    <c:v>PS4</c:v>
                  </c:pt>
                  <c:pt idx="4">
                    <c:v>PSV</c:v>
                  </c:pt>
                  <c:pt idx="5">
                    <c:v>WiiU</c:v>
                  </c:pt>
                  <c:pt idx="6">
                    <c:v>X360</c:v>
                  </c:pt>
                  <c:pt idx="7">
                    <c:v>XOne</c:v>
                  </c:pt>
                </c:lvl>
                <c:lvl>
                  <c:pt idx="0">
                    <c:v>2016</c:v>
                  </c:pt>
                </c:lvl>
              </c:multiLvlStrCache>
            </c:multiLvlStrRef>
          </c:cat>
          <c:val>
            <c:numRef>
              <c:f>Sheet2!$B$4:$B$13</c:f>
              <c:numCache>
                <c:formatCode>General</c:formatCode>
                <c:ptCount val="8"/>
                <c:pt idx="0">
                  <c:v>0.45999999999999996</c:v>
                </c:pt>
                <c:pt idx="1">
                  <c:v>0.42000000000000004</c:v>
                </c:pt>
                <c:pt idx="2">
                  <c:v>0.15999999999999998</c:v>
                </c:pt>
                <c:pt idx="3">
                  <c:v>3.6100000000000003</c:v>
                </c:pt>
                <c:pt idx="4">
                  <c:v>0.51</c:v>
                </c:pt>
                <c:pt idx="5">
                  <c:v>0.27</c:v>
                </c:pt>
                <c:pt idx="6">
                  <c:v>0.03</c:v>
                </c:pt>
                <c:pt idx="7">
                  <c:v>1.2800000000000005</c:v>
                </c:pt>
              </c:numCache>
            </c:numRef>
          </c:val>
          <c:extLst>
            <c:ext xmlns:c16="http://schemas.microsoft.com/office/drawing/2014/chart" uri="{C3380CC4-5D6E-409C-BE32-E72D297353CC}">
              <c16:uniqueId val="{00000000-4C82-4A43-86AC-6EB3AE597CD2}"/>
            </c:ext>
          </c:extLst>
        </c:ser>
        <c:ser>
          <c:idx val="1"/>
          <c:order val="1"/>
          <c:tx>
            <c:strRef>
              <c:f>Sheet2!$C$3</c:f>
              <c:strCache>
                <c:ptCount val="1"/>
                <c:pt idx="0">
                  <c:v>Sum of JP_Sales</c:v>
                </c:pt>
              </c:strCache>
            </c:strRef>
          </c:tx>
          <c:spPr>
            <a:solidFill>
              <a:srgbClr val="FF0000"/>
            </a:solidFill>
            <a:ln>
              <a:noFill/>
            </a:ln>
            <a:effectLst/>
            <a:sp3d/>
          </c:spPr>
          <c:invertIfNegative val="0"/>
          <c:cat>
            <c:multiLvlStrRef>
              <c:f>Sheet2!$A$4:$A$13</c:f>
              <c:multiLvlStrCache>
                <c:ptCount val="8"/>
                <c:lvl>
                  <c:pt idx="0">
                    <c:v>3DS</c:v>
                  </c:pt>
                  <c:pt idx="1">
                    <c:v>PC</c:v>
                  </c:pt>
                  <c:pt idx="2">
                    <c:v>PS3</c:v>
                  </c:pt>
                  <c:pt idx="3">
                    <c:v>PS4</c:v>
                  </c:pt>
                  <c:pt idx="4">
                    <c:v>PSV</c:v>
                  </c:pt>
                  <c:pt idx="5">
                    <c:v>WiiU</c:v>
                  </c:pt>
                  <c:pt idx="6">
                    <c:v>X360</c:v>
                  </c:pt>
                  <c:pt idx="7">
                    <c:v>XOne</c:v>
                  </c:pt>
                </c:lvl>
                <c:lvl>
                  <c:pt idx="0">
                    <c:v>2016</c:v>
                  </c:pt>
                </c:lvl>
              </c:multiLvlStrCache>
            </c:multiLvlStrRef>
          </c:cat>
          <c:val>
            <c:numRef>
              <c:f>Sheet2!$C$4:$C$13</c:f>
              <c:numCache>
                <c:formatCode>General</c:formatCode>
                <c:ptCount val="8"/>
                <c:pt idx="0">
                  <c:v>4.99</c:v>
                </c:pt>
                <c:pt idx="1">
                  <c:v>0</c:v>
                </c:pt>
                <c:pt idx="2">
                  <c:v>1.1300000000000001</c:v>
                </c:pt>
                <c:pt idx="3">
                  <c:v>4.2299999999999986</c:v>
                </c:pt>
                <c:pt idx="4">
                  <c:v>2.7500000000000004</c:v>
                </c:pt>
                <c:pt idx="5">
                  <c:v>0.55000000000000004</c:v>
                </c:pt>
                <c:pt idx="6">
                  <c:v>0</c:v>
                </c:pt>
                <c:pt idx="7">
                  <c:v>0.01</c:v>
                </c:pt>
              </c:numCache>
            </c:numRef>
          </c:val>
          <c:extLst>
            <c:ext xmlns:c16="http://schemas.microsoft.com/office/drawing/2014/chart" uri="{C3380CC4-5D6E-409C-BE32-E72D297353CC}">
              <c16:uniqueId val="{00000001-4C82-4A43-86AC-6EB3AE597CD2}"/>
            </c:ext>
          </c:extLst>
        </c:ser>
        <c:ser>
          <c:idx val="2"/>
          <c:order val="2"/>
          <c:tx>
            <c:strRef>
              <c:f>Sheet2!$D$3</c:f>
              <c:strCache>
                <c:ptCount val="1"/>
                <c:pt idx="0">
                  <c:v>Sum of EU_Sales</c:v>
                </c:pt>
              </c:strCache>
            </c:strRef>
          </c:tx>
          <c:spPr>
            <a:solidFill>
              <a:srgbClr val="00B050"/>
            </a:solidFill>
            <a:ln>
              <a:noFill/>
            </a:ln>
            <a:effectLst/>
            <a:sp3d/>
          </c:spPr>
          <c:invertIfNegative val="0"/>
          <c:cat>
            <c:multiLvlStrRef>
              <c:f>Sheet2!$A$4:$A$13</c:f>
              <c:multiLvlStrCache>
                <c:ptCount val="8"/>
                <c:lvl>
                  <c:pt idx="0">
                    <c:v>3DS</c:v>
                  </c:pt>
                  <c:pt idx="1">
                    <c:v>PC</c:v>
                  </c:pt>
                  <c:pt idx="2">
                    <c:v>PS3</c:v>
                  </c:pt>
                  <c:pt idx="3">
                    <c:v>PS4</c:v>
                  </c:pt>
                  <c:pt idx="4">
                    <c:v>PSV</c:v>
                  </c:pt>
                  <c:pt idx="5">
                    <c:v>WiiU</c:v>
                  </c:pt>
                  <c:pt idx="6">
                    <c:v>X360</c:v>
                  </c:pt>
                  <c:pt idx="7">
                    <c:v>XOne</c:v>
                  </c:pt>
                </c:lvl>
                <c:lvl>
                  <c:pt idx="0">
                    <c:v>2016</c:v>
                  </c:pt>
                </c:lvl>
              </c:multiLvlStrCache>
            </c:multiLvlStrRef>
          </c:cat>
          <c:val>
            <c:numRef>
              <c:f>Sheet2!$D$4:$D$13</c:f>
              <c:numCache>
                <c:formatCode>General</c:formatCode>
                <c:ptCount val="8"/>
                <c:pt idx="0">
                  <c:v>0.56999999999999995</c:v>
                </c:pt>
                <c:pt idx="1">
                  <c:v>1.59</c:v>
                </c:pt>
                <c:pt idx="2">
                  <c:v>0.8</c:v>
                </c:pt>
                <c:pt idx="3">
                  <c:v>17.480000000000004</c:v>
                </c:pt>
                <c:pt idx="4">
                  <c:v>0.3</c:v>
                </c:pt>
                <c:pt idx="5">
                  <c:v>0.99</c:v>
                </c:pt>
                <c:pt idx="6">
                  <c:v>0.4</c:v>
                </c:pt>
                <c:pt idx="7">
                  <c:v>4.63</c:v>
                </c:pt>
              </c:numCache>
            </c:numRef>
          </c:val>
          <c:extLst>
            <c:ext xmlns:c16="http://schemas.microsoft.com/office/drawing/2014/chart" uri="{C3380CC4-5D6E-409C-BE32-E72D297353CC}">
              <c16:uniqueId val="{00000002-4C82-4A43-86AC-6EB3AE597CD2}"/>
            </c:ext>
          </c:extLst>
        </c:ser>
        <c:ser>
          <c:idx val="3"/>
          <c:order val="3"/>
          <c:tx>
            <c:strRef>
              <c:f>Sheet2!$E$3</c:f>
              <c:strCache>
                <c:ptCount val="1"/>
                <c:pt idx="0">
                  <c:v>Sum of NA_Sales</c:v>
                </c:pt>
              </c:strCache>
            </c:strRef>
          </c:tx>
          <c:spPr>
            <a:solidFill>
              <a:srgbClr val="0070C0"/>
            </a:solidFill>
            <a:ln>
              <a:noFill/>
            </a:ln>
            <a:effectLst/>
            <a:sp3d/>
          </c:spPr>
          <c:invertIfNegative val="0"/>
          <c:cat>
            <c:multiLvlStrRef>
              <c:f>Sheet2!$A$4:$A$13</c:f>
              <c:multiLvlStrCache>
                <c:ptCount val="8"/>
                <c:lvl>
                  <c:pt idx="0">
                    <c:v>3DS</c:v>
                  </c:pt>
                  <c:pt idx="1">
                    <c:v>PC</c:v>
                  </c:pt>
                  <c:pt idx="2">
                    <c:v>PS3</c:v>
                  </c:pt>
                  <c:pt idx="3">
                    <c:v>PS4</c:v>
                  </c:pt>
                  <c:pt idx="4">
                    <c:v>PSV</c:v>
                  </c:pt>
                  <c:pt idx="5">
                    <c:v>WiiU</c:v>
                  </c:pt>
                  <c:pt idx="6">
                    <c:v>X360</c:v>
                  </c:pt>
                  <c:pt idx="7">
                    <c:v>XOne</c:v>
                  </c:pt>
                </c:lvl>
                <c:lvl>
                  <c:pt idx="0">
                    <c:v>2016</c:v>
                  </c:pt>
                </c:lvl>
              </c:multiLvlStrCache>
            </c:multiLvlStrRef>
          </c:cat>
          <c:val>
            <c:numRef>
              <c:f>Sheet2!$E$4:$E$13</c:f>
              <c:numCache>
                <c:formatCode>General</c:formatCode>
                <c:ptCount val="8"/>
                <c:pt idx="0">
                  <c:v>0.83000000000000007</c:v>
                </c:pt>
                <c:pt idx="1">
                  <c:v>0.84000000000000008</c:v>
                </c:pt>
                <c:pt idx="2">
                  <c:v>0.4</c:v>
                </c:pt>
                <c:pt idx="3">
                  <c:v>11.86</c:v>
                </c:pt>
                <c:pt idx="4">
                  <c:v>0.19</c:v>
                </c:pt>
                <c:pt idx="5">
                  <c:v>1.49</c:v>
                </c:pt>
                <c:pt idx="6">
                  <c:v>0.36</c:v>
                </c:pt>
                <c:pt idx="7">
                  <c:v>6.6899999999999995</c:v>
                </c:pt>
              </c:numCache>
            </c:numRef>
          </c:val>
          <c:extLst>
            <c:ext xmlns:c16="http://schemas.microsoft.com/office/drawing/2014/chart" uri="{C3380CC4-5D6E-409C-BE32-E72D297353CC}">
              <c16:uniqueId val="{00000003-4C82-4A43-86AC-6EB3AE597CD2}"/>
            </c:ext>
          </c:extLst>
        </c:ser>
        <c:ser>
          <c:idx val="4"/>
          <c:order val="4"/>
          <c:tx>
            <c:strRef>
              <c:f>Sheet2!$F$3</c:f>
              <c:strCache>
                <c:ptCount val="1"/>
                <c:pt idx="0">
                  <c:v>Sum of Global_Sales</c:v>
                </c:pt>
              </c:strCache>
            </c:strRef>
          </c:tx>
          <c:spPr>
            <a:solidFill>
              <a:schemeClr val="accent5"/>
            </a:solidFill>
            <a:ln>
              <a:noFill/>
            </a:ln>
            <a:effectLst/>
            <a:sp3d/>
          </c:spPr>
          <c:invertIfNegative val="0"/>
          <c:cat>
            <c:multiLvlStrRef>
              <c:f>Sheet2!$A$4:$A$13</c:f>
              <c:multiLvlStrCache>
                <c:ptCount val="8"/>
                <c:lvl>
                  <c:pt idx="0">
                    <c:v>3DS</c:v>
                  </c:pt>
                  <c:pt idx="1">
                    <c:v>PC</c:v>
                  </c:pt>
                  <c:pt idx="2">
                    <c:v>PS3</c:v>
                  </c:pt>
                  <c:pt idx="3">
                    <c:v>PS4</c:v>
                  </c:pt>
                  <c:pt idx="4">
                    <c:v>PSV</c:v>
                  </c:pt>
                  <c:pt idx="5">
                    <c:v>WiiU</c:v>
                  </c:pt>
                  <c:pt idx="6">
                    <c:v>X360</c:v>
                  </c:pt>
                  <c:pt idx="7">
                    <c:v>XOne</c:v>
                  </c:pt>
                </c:lvl>
                <c:lvl>
                  <c:pt idx="0">
                    <c:v>2016</c:v>
                  </c:pt>
                </c:lvl>
              </c:multiLvlStrCache>
            </c:multiLvlStrRef>
          </c:cat>
          <c:val>
            <c:numRef>
              <c:f>Sheet2!$F$4:$F$13</c:f>
              <c:numCache>
                <c:formatCode>General</c:formatCode>
                <c:ptCount val="8"/>
                <c:pt idx="0">
                  <c:v>6.5599999999999987</c:v>
                </c:pt>
                <c:pt idx="1">
                  <c:v>2.6000000000000005</c:v>
                </c:pt>
                <c:pt idx="2">
                  <c:v>2.5900000000000003</c:v>
                </c:pt>
                <c:pt idx="3">
                  <c:v>39.25</c:v>
                </c:pt>
                <c:pt idx="4">
                  <c:v>3.4000000000000008</c:v>
                </c:pt>
                <c:pt idx="5">
                  <c:v>3.29</c:v>
                </c:pt>
                <c:pt idx="6">
                  <c:v>0.83000000000000007</c:v>
                </c:pt>
                <c:pt idx="7">
                  <c:v>12.37</c:v>
                </c:pt>
              </c:numCache>
            </c:numRef>
          </c:val>
          <c:extLst>
            <c:ext xmlns:c16="http://schemas.microsoft.com/office/drawing/2014/chart" uri="{C3380CC4-5D6E-409C-BE32-E72D297353CC}">
              <c16:uniqueId val="{00000004-4C82-4A43-86AC-6EB3AE597CD2}"/>
            </c:ext>
          </c:extLst>
        </c:ser>
        <c:dLbls>
          <c:showLegendKey val="0"/>
          <c:showVal val="0"/>
          <c:showCatName val="0"/>
          <c:showSerName val="0"/>
          <c:showPercent val="0"/>
          <c:showBubbleSize val="0"/>
        </c:dLbls>
        <c:gapWidth val="150"/>
        <c:shape val="box"/>
        <c:axId val="1149202304"/>
        <c:axId val="1149201056"/>
        <c:axId val="0"/>
      </c:bar3DChart>
      <c:catAx>
        <c:axId val="114920230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9201056"/>
        <c:crosses val="autoZero"/>
        <c:auto val="1"/>
        <c:lblAlgn val="ctr"/>
        <c:lblOffset val="100"/>
        <c:noMultiLvlLbl val="0"/>
      </c:catAx>
      <c:valAx>
        <c:axId val="11492010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r>
                  <a:rPr lang="en-US" sz="1200" b="1" i="0" baseline="0" dirty="0">
                    <a:effectLst/>
                    <a:latin typeface="+mj-lt"/>
                  </a:rPr>
                  <a:t>SALES in millions</a:t>
                </a:r>
                <a:endParaRPr lang="en-US" sz="1200" b="1" dirty="0">
                  <a:effectLst/>
                  <a:latin typeface="+mj-lt"/>
                </a:endParaRPr>
              </a:p>
            </c:rich>
          </c:tx>
          <c:overlay val="0"/>
          <c:spPr>
            <a:noFill/>
            <a:ln>
              <a:noFill/>
            </a:ln>
            <a:effectLst/>
          </c:spPr>
          <c:txPr>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920230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[vgsales_clean.1.9.xlsb.xlsx]Sheet2!PivotTable1</c:name>
    <c:fmtId val="-1"/>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j-lt"/>
                <a:ea typeface="+mn-ea"/>
                <a:cs typeface="+mn-cs"/>
              </a:defRPr>
            </a:pPr>
            <a:r>
              <a:rPr lang="en-US" b="1" dirty="0">
                <a:latin typeface="+mj-lt"/>
              </a:rPr>
              <a:t>Top 10 Sales</a:t>
            </a:r>
            <a:r>
              <a:rPr lang="en-US" b="1" baseline="0" dirty="0">
                <a:latin typeface="+mj-lt"/>
              </a:rPr>
              <a:t> for Publishers</a:t>
            </a:r>
            <a:endParaRPr lang="en-US" b="1" dirty="0">
              <a:latin typeface="+mj-lt"/>
            </a:endParaRP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j-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Sheet2!$B$3</c:f>
              <c:strCache>
                <c:ptCount val="1"/>
                <c:pt idx="0">
                  <c:v>Sum of Other_Sales</c:v>
                </c:pt>
              </c:strCache>
            </c:strRef>
          </c:tx>
          <c:spPr>
            <a:solidFill>
              <a:schemeClr val="tx1"/>
            </a:solidFill>
            <a:ln>
              <a:noFill/>
            </a:ln>
            <a:effectLst/>
          </c:spPr>
          <c:invertIfNegative val="0"/>
          <c:cat>
            <c:multiLvlStrRef>
              <c:f>Sheet2!$A$4:$A$15</c:f>
              <c:multiLvlStrCache>
                <c:ptCount val="10"/>
                <c:lvl>
                  <c:pt idx="0">
                    <c:v>Activision</c:v>
                  </c:pt>
                  <c:pt idx="1">
                    <c:v>Bethesda Softworks</c:v>
                  </c:pt>
                  <c:pt idx="2">
                    <c:v>Capcom</c:v>
                  </c:pt>
                  <c:pt idx="3">
                    <c:v>Electronic Arts</c:v>
                  </c:pt>
                  <c:pt idx="4">
                    <c:v>Namco Bandai Games</c:v>
                  </c:pt>
                  <c:pt idx="5">
                    <c:v>Nintendo</c:v>
                  </c:pt>
                  <c:pt idx="6">
                    <c:v>Sony Computer Entertainment</c:v>
                  </c:pt>
                  <c:pt idx="7">
                    <c:v>Square Enix</c:v>
                  </c:pt>
                  <c:pt idx="8">
                    <c:v>Ubisoft</c:v>
                  </c:pt>
                  <c:pt idx="9">
                    <c:v>Warner Bros. Interactive Entertainment</c:v>
                  </c:pt>
                </c:lvl>
                <c:lvl>
                  <c:pt idx="0">
                    <c:v>2016</c:v>
                  </c:pt>
                </c:lvl>
              </c:multiLvlStrCache>
            </c:multiLvlStrRef>
          </c:cat>
          <c:val>
            <c:numRef>
              <c:f>Sheet2!$B$4:$B$15</c:f>
              <c:numCache>
                <c:formatCode>General</c:formatCode>
                <c:ptCount val="10"/>
                <c:pt idx="0">
                  <c:v>0.29000000000000004</c:v>
                </c:pt>
                <c:pt idx="1">
                  <c:v>0.2</c:v>
                </c:pt>
                <c:pt idx="2">
                  <c:v>0.24</c:v>
                </c:pt>
                <c:pt idx="3">
                  <c:v>1.0800000000000003</c:v>
                </c:pt>
                <c:pt idx="4">
                  <c:v>0.53</c:v>
                </c:pt>
                <c:pt idx="5">
                  <c:v>0.24</c:v>
                </c:pt>
                <c:pt idx="6">
                  <c:v>0.64</c:v>
                </c:pt>
                <c:pt idx="7">
                  <c:v>0.24</c:v>
                </c:pt>
                <c:pt idx="8">
                  <c:v>0.99</c:v>
                </c:pt>
                <c:pt idx="9">
                  <c:v>0.2</c:v>
                </c:pt>
              </c:numCache>
            </c:numRef>
          </c:val>
          <c:extLst>
            <c:ext xmlns:c16="http://schemas.microsoft.com/office/drawing/2014/chart" uri="{C3380CC4-5D6E-409C-BE32-E72D297353CC}">
              <c16:uniqueId val="{00000000-DADE-406D-BC3E-D5BAED642313}"/>
            </c:ext>
          </c:extLst>
        </c:ser>
        <c:ser>
          <c:idx val="1"/>
          <c:order val="1"/>
          <c:tx>
            <c:strRef>
              <c:f>Sheet2!$C$3</c:f>
              <c:strCache>
                <c:ptCount val="1"/>
                <c:pt idx="0">
                  <c:v>Sum of JP_Sales</c:v>
                </c:pt>
              </c:strCache>
            </c:strRef>
          </c:tx>
          <c:spPr>
            <a:solidFill>
              <a:srgbClr val="FF0000"/>
            </a:solidFill>
            <a:ln>
              <a:noFill/>
            </a:ln>
            <a:effectLst/>
          </c:spPr>
          <c:invertIfNegative val="0"/>
          <c:cat>
            <c:multiLvlStrRef>
              <c:f>Sheet2!$A$4:$A$15</c:f>
              <c:multiLvlStrCache>
                <c:ptCount val="10"/>
                <c:lvl>
                  <c:pt idx="0">
                    <c:v>Activision</c:v>
                  </c:pt>
                  <c:pt idx="1">
                    <c:v>Bethesda Softworks</c:v>
                  </c:pt>
                  <c:pt idx="2">
                    <c:v>Capcom</c:v>
                  </c:pt>
                  <c:pt idx="3">
                    <c:v>Electronic Arts</c:v>
                  </c:pt>
                  <c:pt idx="4">
                    <c:v>Namco Bandai Games</c:v>
                  </c:pt>
                  <c:pt idx="5">
                    <c:v>Nintendo</c:v>
                  </c:pt>
                  <c:pt idx="6">
                    <c:v>Sony Computer Entertainment</c:v>
                  </c:pt>
                  <c:pt idx="7">
                    <c:v>Square Enix</c:v>
                  </c:pt>
                  <c:pt idx="8">
                    <c:v>Ubisoft</c:v>
                  </c:pt>
                  <c:pt idx="9">
                    <c:v>Warner Bros. Interactive Entertainment</c:v>
                  </c:pt>
                </c:lvl>
                <c:lvl>
                  <c:pt idx="0">
                    <c:v>2016</c:v>
                  </c:pt>
                </c:lvl>
              </c:multiLvlStrCache>
            </c:multiLvlStrRef>
          </c:cat>
          <c:val>
            <c:numRef>
              <c:f>Sheet2!$C$4:$C$15</c:f>
              <c:numCache>
                <c:formatCode>General</c:formatCode>
                <c:ptCount val="10"/>
                <c:pt idx="0">
                  <c:v>0.14000000000000001</c:v>
                </c:pt>
                <c:pt idx="1">
                  <c:v>0.02</c:v>
                </c:pt>
                <c:pt idx="2">
                  <c:v>0.53</c:v>
                </c:pt>
                <c:pt idx="3">
                  <c:v>0.09</c:v>
                </c:pt>
                <c:pt idx="4">
                  <c:v>2.34</c:v>
                </c:pt>
                <c:pt idx="5">
                  <c:v>1.1700000000000002</c:v>
                </c:pt>
                <c:pt idx="6">
                  <c:v>0.22</c:v>
                </c:pt>
                <c:pt idx="7">
                  <c:v>2.23</c:v>
                </c:pt>
                <c:pt idx="8">
                  <c:v>0.24</c:v>
                </c:pt>
                <c:pt idx="9">
                  <c:v>0.01</c:v>
                </c:pt>
              </c:numCache>
            </c:numRef>
          </c:val>
          <c:extLst>
            <c:ext xmlns:c16="http://schemas.microsoft.com/office/drawing/2014/chart" uri="{C3380CC4-5D6E-409C-BE32-E72D297353CC}">
              <c16:uniqueId val="{00000001-DADE-406D-BC3E-D5BAED642313}"/>
            </c:ext>
          </c:extLst>
        </c:ser>
        <c:ser>
          <c:idx val="2"/>
          <c:order val="2"/>
          <c:tx>
            <c:strRef>
              <c:f>Sheet2!$D$3</c:f>
              <c:strCache>
                <c:ptCount val="1"/>
                <c:pt idx="0">
                  <c:v>Sum of EU_Sales</c:v>
                </c:pt>
              </c:strCache>
            </c:strRef>
          </c:tx>
          <c:spPr>
            <a:solidFill>
              <a:srgbClr val="00B050"/>
            </a:solidFill>
            <a:ln>
              <a:noFill/>
            </a:ln>
            <a:effectLst/>
          </c:spPr>
          <c:invertIfNegative val="0"/>
          <c:cat>
            <c:multiLvlStrRef>
              <c:f>Sheet2!$A$4:$A$15</c:f>
              <c:multiLvlStrCache>
                <c:ptCount val="10"/>
                <c:lvl>
                  <c:pt idx="0">
                    <c:v>Activision</c:v>
                  </c:pt>
                  <c:pt idx="1">
                    <c:v>Bethesda Softworks</c:v>
                  </c:pt>
                  <c:pt idx="2">
                    <c:v>Capcom</c:v>
                  </c:pt>
                  <c:pt idx="3">
                    <c:v>Electronic Arts</c:v>
                  </c:pt>
                  <c:pt idx="4">
                    <c:v>Namco Bandai Games</c:v>
                  </c:pt>
                  <c:pt idx="5">
                    <c:v>Nintendo</c:v>
                  </c:pt>
                  <c:pt idx="6">
                    <c:v>Sony Computer Entertainment</c:v>
                  </c:pt>
                  <c:pt idx="7">
                    <c:v>Square Enix</c:v>
                  </c:pt>
                  <c:pt idx="8">
                    <c:v>Ubisoft</c:v>
                  </c:pt>
                  <c:pt idx="9">
                    <c:v>Warner Bros. Interactive Entertainment</c:v>
                  </c:pt>
                </c:lvl>
                <c:lvl>
                  <c:pt idx="0">
                    <c:v>2016</c:v>
                  </c:pt>
                </c:lvl>
              </c:multiLvlStrCache>
            </c:multiLvlStrRef>
          </c:cat>
          <c:val>
            <c:numRef>
              <c:f>Sheet2!$D$4:$D$15</c:f>
              <c:numCache>
                <c:formatCode>General</c:formatCode>
                <c:ptCount val="10"/>
                <c:pt idx="0">
                  <c:v>1.3900000000000001</c:v>
                </c:pt>
                <c:pt idx="1">
                  <c:v>0.99</c:v>
                </c:pt>
                <c:pt idx="2">
                  <c:v>0.51</c:v>
                </c:pt>
                <c:pt idx="3">
                  <c:v>6.9099999999999984</c:v>
                </c:pt>
                <c:pt idx="4">
                  <c:v>1.5799999999999998</c:v>
                </c:pt>
                <c:pt idx="5">
                  <c:v>0.92999999999999994</c:v>
                </c:pt>
                <c:pt idx="6">
                  <c:v>2.87</c:v>
                </c:pt>
                <c:pt idx="7">
                  <c:v>0.67</c:v>
                </c:pt>
                <c:pt idx="8">
                  <c:v>4.38</c:v>
                </c:pt>
                <c:pt idx="9">
                  <c:v>1.6800000000000002</c:v>
                </c:pt>
              </c:numCache>
            </c:numRef>
          </c:val>
          <c:extLst>
            <c:ext xmlns:c16="http://schemas.microsoft.com/office/drawing/2014/chart" uri="{C3380CC4-5D6E-409C-BE32-E72D297353CC}">
              <c16:uniqueId val="{00000002-DADE-406D-BC3E-D5BAED642313}"/>
            </c:ext>
          </c:extLst>
        </c:ser>
        <c:ser>
          <c:idx val="3"/>
          <c:order val="3"/>
          <c:tx>
            <c:strRef>
              <c:f>Sheet2!$E$3</c:f>
              <c:strCache>
                <c:ptCount val="1"/>
                <c:pt idx="0">
                  <c:v>Sum of NA_Sales</c:v>
                </c:pt>
              </c:strCache>
            </c:strRef>
          </c:tx>
          <c:spPr>
            <a:solidFill>
              <a:srgbClr val="0070C0"/>
            </a:solidFill>
            <a:ln>
              <a:noFill/>
            </a:ln>
            <a:effectLst/>
          </c:spPr>
          <c:invertIfNegative val="0"/>
          <c:cat>
            <c:multiLvlStrRef>
              <c:f>Sheet2!$A$4:$A$15</c:f>
              <c:multiLvlStrCache>
                <c:ptCount val="10"/>
                <c:lvl>
                  <c:pt idx="0">
                    <c:v>Activision</c:v>
                  </c:pt>
                  <c:pt idx="1">
                    <c:v>Bethesda Softworks</c:v>
                  </c:pt>
                  <c:pt idx="2">
                    <c:v>Capcom</c:v>
                  </c:pt>
                  <c:pt idx="3">
                    <c:v>Electronic Arts</c:v>
                  </c:pt>
                  <c:pt idx="4">
                    <c:v>Namco Bandai Games</c:v>
                  </c:pt>
                  <c:pt idx="5">
                    <c:v>Nintendo</c:v>
                  </c:pt>
                  <c:pt idx="6">
                    <c:v>Sony Computer Entertainment</c:v>
                  </c:pt>
                  <c:pt idx="7">
                    <c:v>Square Enix</c:v>
                  </c:pt>
                  <c:pt idx="8">
                    <c:v>Ubisoft</c:v>
                  </c:pt>
                  <c:pt idx="9">
                    <c:v>Warner Bros. Interactive Entertainment</c:v>
                  </c:pt>
                </c:lvl>
                <c:lvl>
                  <c:pt idx="0">
                    <c:v>2016</c:v>
                  </c:pt>
                </c:lvl>
              </c:multiLvlStrCache>
            </c:multiLvlStrRef>
          </c:cat>
          <c:val>
            <c:numRef>
              <c:f>Sheet2!$E$4:$E$15</c:f>
              <c:numCache>
                <c:formatCode>General</c:formatCode>
                <c:ptCount val="10"/>
                <c:pt idx="0">
                  <c:v>1.67</c:v>
                </c:pt>
                <c:pt idx="1">
                  <c:v>0.94</c:v>
                </c:pt>
                <c:pt idx="2">
                  <c:v>0.83</c:v>
                </c:pt>
                <c:pt idx="3">
                  <c:v>3.6399999999999997</c:v>
                </c:pt>
                <c:pt idx="4">
                  <c:v>2</c:v>
                </c:pt>
                <c:pt idx="5">
                  <c:v>1.1599999999999999</c:v>
                </c:pt>
                <c:pt idx="6">
                  <c:v>2.4300000000000002</c:v>
                </c:pt>
                <c:pt idx="7">
                  <c:v>0.47</c:v>
                </c:pt>
                <c:pt idx="8">
                  <c:v>3.8499999999999996</c:v>
                </c:pt>
                <c:pt idx="9">
                  <c:v>1.37</c:v>
                </c:pt>
              </c:numCache>
            </c:numRef>
          </c:val>
          <c:extLst>
            <c:ext xmlns:c16="http://schemas.microsoft.com/office/drawing/2014/chart" uri="{C3380CC4-5D6E-409C-BE32-E72D297353CC}">
              <c16:uniqueId val="{00000003-DADE-406D-BC3E-D5BAED642313}"/>
            </c:ext>
          </c:extLst>
        </c:ser>
        <c:ser>
          <c:idx val="4"/>
          <c:order val="4"/>
          <c:tx>
            <c:strRef>
              <c:f>Sheet2!$F$3</c:f>
              <c:strCache>
                <c:ptCount val="1"/>
                <c:pt idx="0">
                  <c:v>Sum of Global_Sales</c:v>
                </c:pt>
              </c:strCache>
            </c:strRef>
          </c:tx>
          <c:spPr>
            <a:solidFill>
              <a:srgbClr val="FFC000"/>
            </a:solidFill>
            <a:ln>
              <a:noFill/>
            </a:ln>
            <a:effectLst/>
          </c:spPr>
          <c:invertIfNegative val="0"/>
          <c:cat>
            <c:multiLvlStrRef>
              <c:f>Sheet2!$A$4:$A$15</c:f>
              <c:multiLvlStrCache>
                <c:ptCount val="10"/>
                <c:lvl>
                  <c:pt idx="0">
                    <c:v>Activision</c:v>
                  </c:pt>
                  <c:pt idx="1">
                    <c:v>Bethesda Softworks</c:v>
                  </c:pt>
                  <c:pt idx="2">
                    <c:v>Capcom</c:v>
                  </c:pt>
                  <c:pt idx="3">
                    <c:v>Electronic Arts</c:v>
                  </c:pt>
                  <c:pt idx="4">
                    <c:v>Namco Bandai Games</c:v>
                  </c:pt>
                  <c:pt idx="5">
                    <c:v>Nintendo</c:v>
                  </c:pt>
                  <c:pt idx="6">
                    <c:v>Sony Computer Entertainment</c:v>
                  </c:pt>
                  <c:pt idx="7">
                    <c:v>Square Enix</c:v>
                  </c:pt>
                  <c:pt idx="8">
                    <c:v>Ubisoft</c:v>
                  </c:pt>
                  <c:pt idx="9">
                    <c:v>Warner Bros. Interactive Entertainment</c:v>
                  </c:pt>
                </c:lvl>
                <c:lvl>
                  <c:pt idx="0">
                    <c:v>2016</c:v>
                  </c:pt>
                </c:lvl>
              </c:multiLvlStrCache>
            </c:multiLvlStrRef>
          </c:cat>
          <c:val>
            <c:numRef>
              <c:f>Sheet2!$F$4:$F$15</c:f>
              <c:numCache>
                <c:formatCode>General</c:formatCode>
                <c:ptCount val="10"/>
                <c:pt idx="0">
                  <c:v>3.67</c:v>
                </c:pt>
                <c:pt idx="1">
                  <c:v>2.25</c:v>
                </c:pt>
                <c:pt idx="2">
                  <c:v>2.12</c:v>
                </c:pt>
                <c:pt idx="3">
                  <c:v>12.250000000000002</c:v>
                </c:pt>
                <c:pt idx="4">
                  <c:v>6.490000000000002</c:v>
                </c:pt>
                <c:pt idx="5">
                  <c:v>3.4699999999999998</c:v>
                </c:pt>
                <c:pt idx="6">
                  <c:v>6.56</c:v>
                </c:pt>
                <c:pt idx="7">
                  <c:v>3.5300000000000002</c:v>
                </c:pt>
                <c:pt idx="8">
                  <c:v>9.76</c:v>
                </c:pt>
                <c:pt idx="9">
                  <c:v>3.52</c:v>
                </c:pt>
              </c:numCache>
            </c:numRef>
          </c:val>
          <c:extLst>
            <c:ext xmlns:c16="http://schemas.microsoft.com/office/drawing/2014/chart" uri="{C3380CC4-5D6E-409C-BE32-E72D297353CC}">
              <c16:uniqueId val="{00000004-DADE-406D-BC3E-D5BAED642313}"/>
            </c:ext>
          </c:extLst>
        </c:ser>
        <c:dLbls>
          <c:showLegendKey val="0"/>
          <c:showVal val="0"/>
          <c:showCatName val="0"/>
          <c:showSerName val="0"/>
          <c:showPercent val="0"/>
          <c:showBubbleSize val="0"/>
        </c:dLbls>
        <c:gapWidth val="150"/>
        <c:overlap val="100"/>
        <c:axId val="1114094160"/>
        <c:axId val="1114095824"/>
      </c:barChart>
      <c:catAx>
        <c:axId val="1114094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4095824"/>
        <c:crosses val="autoZero"/>
        <c:auto val="1"/>
        <c:lblAlgn val="ctr"/>
        <c:lblOffset val="100"/>
        <c:noMultiLvlLbl val="0"/>
      </c:catAx>
      <c:valAx>
        <c:axId val="111409582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r>
                  <a:rPr lang="en-US" sz="1200" b="1" i="0" baseline="0" dirty="0">
                    <a:effectLst/>
                    <a:latin typeface="+mj-lt"/>
                  </a:rPr>
                  <a:t>SALES in millions</a:t>
                </a:r>
                <a:endParaRPr lang="en-US" sz="1200" b="1" dirty="0">
                  <a:effectLst/>
                  <a:latin typeface="+mj-lt"/>
                </a:endParaRPr>
              </a:p>
            </c:rich>
          </c:tx>
          <c:overlay val="0"/>
          <c:spPr>
            <a:noFill/>
            <a:ln>
              <a:noFill/>
            </a:ln>
            <a:effectLst/>
          </c:spPr>
          <c:txPr>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409416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[vgsales_clean.1.9.xlsb.xlsx]Sheet2!PivotTable1</c:name>
    <c:fmtId val="63"/>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j-lt"/>
                <a:ea typeface="+mn-ea"/>
                <a:cs typeface="+mn-cs"/>
              </a:defRPr>
            </a:pPr>
            <a:r>
              <a:rPr lang="en-US" b="1" dirty="0">
                <a:latin typeface="+mj-lt"/>
              </a:rPr>
              <a:t>Top 10 Game sales in 2016</a:t>
            </a:r>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j-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Sheet2!$B$3</c:f>
              <c:strCache>
                <c:ptCount val="1"/>
                <c:pt idx="0">
                  <c:v>Sum of Other_Sales</c:v>
                </c:pt>
              </c:strCache>
            </c:strRef>
          </c:tx>
          <c:spPr>
            <a:solidFill>
              <a:schemeClr val="tx1"/>
            </a:solidFill>
            <a:ln>
              <a:noFill/>
            </a:ln>
            <a:effectLst/>
          </c:spPr>
          <c:invertIfNegative val="0"/>
          <c:cat>
            <c:multiLvlStrRef>
              <c:f>Sheet2!$A$4:$A$15</c:f>
              <c:multiLvlStrCache>
                <c:ptCount val="10"/>
                <c:lvl>
                  <c:pt idx="0">
                    <c:v>Dark Souls III</c:v>
                  </c:pt>
                  <c:pt idx="1">
                    <c:v>Doom (2016)</c:v>
                  </c:pt>
                  <c:pt idx="2">
                    <c:v>Far Cry: Primal</c:v>
                  </c:pt>
                  <c:pt idx="3">
                    <c:v>FIFA 17</c:v>
                  </c:pt>
                  <c:pt idx="4">
                    <c:v>LEGO Marvel's Avengers</c:v>
                  </c:pt>
                  <c:pt idx="5">
                    <c:v>Madden NFL 17</c:v>
                  </c:pt>
                  <c:pt idx="6">
                    <c:v>NBA 2K17</c:v>
                  </c:pt>
                  <c:pt idx="7">
                    <c:v>Overwatch</c:v>
                  </c:pt>
                  <c:pt idx="8">
                    <c:v>Tom Clancy's The Division</c:v>
                  </c:pt>
                  <c:pt idx="9">
                    <c:v>Uncharted 4: A Thief's End</c:v>
                  </c:pt>
                </c:lvl>
                <c:lvl>
                  <c:pt idx="0">
                    <c:v>2016</c:v>
                  </c:pt>
                </c:lvl>
              </c:multiLvlStrCache>
            </c:multiLvlStrRef>
          </c:cat>
          <c:val>
            <c:numRef>
              <c:f>Sheet2!$B$4:$B$15</c:f>
              <c:numCache>
                <c:formatCode>General</c:formatCode>
                <c:ptCount val="10"/>
                <c:pt idx="0">
                  <c:v>0.16999999999999998</c:v>
                </c:pt>
                <c:pt idx="1">
                  <c:v>0.2</c:v>
                </c:pt>
                <c:pt idx="2">
                  <c:v>0.28999999999999998</c:v>
                </c:pt>
                <c:pt idx="3">
                  <c:v>0.69000000000000006</c:v>
                </c:pt>
                <c:pt idx="4">
                  <c:v>0.14000000000000001</c:v>
                </c:pt>
                <c:pt idx="5">
                  <c:v>0.18</c:v>
                </c:pt>
                <c:pt idx="6">
                  <c:v>0.15000000000000002</c:v>
                </c:pt>
                <c:pt idx="7">
                  <c:v>0.27</c:v>
                </c:pt>
                <c:pt idx="8">
                  <c:v>0.59</c:v>
                </c:pt>
                <c:pt idx="9">
                  <c:v>0.45</c:v>
                </c:pt>
              </c:numCache>
            </c:numRef>
          </c:val>
          <c:extLst>
            <c:ext xmlns:c16="http://schemas.microsoft.com/office/drawing/2014/chart" uri="{C3380CC4-5D6E-409C-BE32-E72D297353CC}">
              <c16:uniqueId val="{00000000-8B2D-417A-8EF5-8981DAADB69E}"/>
            </c:ext>
          </c:extLst>
        </c:ser>
        <c:ser>
          <c:idx val="1"/>
          <c:order val="1"/>
          <c:tx>
            <c:strRef>
              <c:f>Sheet2!$C$3</c:f>
              <c:strCache>
                <c:ptCount val="1"/>
                <c:pt idx="0">
                  <c:v>Sum of JP_Sales</c:v>
                </c:pt>
              </c:strCache>
            </c:strRef>
          </c:tx>
          <c:spPr>
            <a:solidFill>
              <a:srgbClr val="FF0000"/>
            </a:solidFill>
            <a:ln>
              <a:noFill/>
            </a:ln>
            <a:effectLst/>
          </c:spPr>
          <c:invertIfNegative val="0"/>
          <c:cat>
            <c:multiLvlStrRef>
              <c:f>Sheet2!$A$4:$A$15</c:f>
              <c:multiLvlStrCache>
                <c:ptCount val="10"/>
                <c:lvl>
                  <c:pt idx="0">
                    <c:v>Dark Souls III</c:v>
                  </c:pt>
                  <c:pt idx="1">
                    <c:v>Doom (2016)</c:v>
                  </c:pt>
                  <c:pt idx="2">
                    <c:v>Far Cry: Primal</c:v>
                  </c:pt>
                  <c:pt idx="3">
                    <c:v>FIFA 17</c:v>
                  </c:pt>
                  <c:pt idx="4">
                    <c:v>LEGO Marvel's Avengers</c:v>
                  </c:pt>
                  <c:pt idx="5">
                    <c:v>Madden NFL 17</c:v>
                  </c:pt>
                  <c:pt idx="6">
                    <c:v>NBA 2K17</c:v>
                  </c:pt>
                  <c:pt idx="7">
                    <c:v>Overwatch</c:v>
                  </c:pt>
                  <c:pt idx="8">
                    <c:v>Tom Clancy's The Division</c:v>
                  </c:pt>
                  <c:pt idx="9">
                    <c:v>Uncharted 4: A Thief's End</c:v>
                  </c:pt>
                </c:lvl>
                <c:lvl>
                  <c:pt idx="0">
                    <c:v>2016</c:v>
                  </c:pt>
                </c:lvl>
              </c:multiLvlStrCache>
            </c:multiLvlStrRef>
          </c:cat>
          <c:val>
            <c:numRef>
              <c:f>Sheet2!$C$4:$C$15</c:f>
              <c:numCache>
                <c:formatCode>General</c:formatCode>
                <c:ptCount val="10"/>
                <c:pt idx="0">
                  <c:v>0.33</c:v>
                </c:pt>
                <c:pt idx="1">
                  <c:v>0.02</c:v>
                </c:pt>
                <c:pt idx="2">
                  <c:v>0.06</c:v>
                </c:pt>
                <c:pt idx="3">
                  <c:v>6.9999999999999993E-2</c:v>
                </c:pt>
                <c:pt idx="4">
                  <c:v>0.01</c:v>
                </c:pt>
                <c:pt idx="5">
                  <c:v>0</c:v>
                </c:pt>
                <c:pt idx="6">
                  <c:v>0</c:v>
                </c:pt>
                <c:pt idx="7">
                  <c:v>0.14000000000000001</c:v>
                </c:pt>
                <c:pt idx="8">
                  <c:v>0.15</c:v>
                </c:pt>
                <c:pt idx="9">
                  <c:v>0.18</c:v>
                </c:pt>
              </c:numCache>
            </c:numRef>
          </c:val>
          <c:extLst>
            <c:ext xmlns:c16="http://schemas.microsoft.com/office/drawing/2014/chart" uri="{C3380CC4-5D6E-409C-BE32-E72D297353CC}">
              <c16:uniqueId val="{00000001-8B2D-417A-8EF5-8981DAADB69E}"/>
            </c:ext>
          </c:extLst>
        </c:ser>
        <c:ser>
          <c:idx val="2"/>
          <c:order val="2"/>
          <c:tx>
            <c:strRef>
              <c:f>Sheet2!$D$3</c:f>
              <c:strCache>
                <c:ptCount val="1"/>
                <c:pt idx="0">
                  <c:v>Sum of EU_Sales</c:v>
                </c:pt>
              </c:strCache>
            </c:strRef>
          </c:tx>
          <c:spPr>
            <a:solidFill>
              <a:srgbClr val="00B050"/>
            </a:solidFill>
            <a:ln>
              <a:noFill/>
            </a:ln>
            <a:effectLst/>
          </c:spPr>
          <c:invertIfNegative val="0"/>
          <c:cat>
            <c:multiLvlStrRef>
              <c:f>Sheet2!$A$4:$A$15</c:f>
              <c:multiLvlStrCache>
                <c:ptCount val="10"/>
                <c:lvl>
                  <c:pt idx="0">
                    <c:v>Dark Souls III</c:v>
                  </c:pt>
                  <c:pt idx="1">
                    <c:v>Doom (2016)</c:v>
                  </c:pt>
                  <c:pt idx="2">
                    <c:v>Far Cry: Primal</c:v>
                  </c:pt>
                  <c:pt idx="3">
                    <c:v>FIFA 17</c:v>
                  </c:pt>
                  <c:pt idx="4">
                    <c:v>LEGO Marvel's Avengers</c:v>
                  </c:pt>
                  <c:pt idx="5">
                    <c:v>Madden NFL 17</c:v>
                  </c:pt>
                  <c:pt idx="6">
                    <c:v>NBA 2K17</c:v>
                  </c:pt>
                  <c:pt idx="7">
                    <c:v>Overwatch</c:v>
                  </c:pt>
                  <c:pt idx="8">
                    <c:v>Tom Clancy's The Division</c:v>
                  </c:pt>
                  <c:pt idx="9">
                    <c:v>Uncharted 4: A Thief's End</c:v>
                  </c:pt>
                </c:lvl>
                <c:lvl>
                  <c:pt idx="0">
                    <c:v>2016</c:v>
                  </c:pt>
                </c:lvl>
              </c:multiLvlStrCache>
            </c:multiLvlStrRef>
          </c:cat>
          <c:val>
            <c:numRef>
              <c:f>Sheet2!$D$4:$D$15</c:f>
              <c:numCache>
                <c:formatCode>General</c:formatCode>
                <c:ptCount val="10"/>
                <c:pt idx="0">
                  <c:v>0.58000000000000007</c:v>
                </c:pt>
                <c:pt idx="1">
                  <c:v>0.99</c:v>
                </c:pt>
                <c:pt idx="2">
                  <c:v>1.5699999999999998</c:v>
                </c:pt>
                <c:pt idx="3">
                  <c:v>5.4799999999999995</c:v>
                </c:pt>
                <c:pt idx="4">
                  <c:v>1</c:v>
                </c:pt>
                <c:pt idx="5">
                  <c:v>0.12</c:v>
                </c:pt>
                <c:pt idx="6">
                  <c:v>0.19</c:v>
                </c:pt>
                <c:pt idx="7">
                  <c:v>1.1100000000000001</c:v>
                </c:pt>
                <c:pt idx="8">
                  <c:v>2.37</c:v>
                </c:pt>
                <c:pt idx="9">
                  <c:v>2.0699999999999998</c:v>
                </c:pt>
              </c:numCache>
            </c:numRef>
          </c:val>
          <c:extLst>
            <c:ext xmlns:c16="http://schemas.microsoft.com/office/drawing/2014/chart" uri="{C3380CC4-5D6E-409C-BE32-E72D297353CC}">
              <c16:uniqueId val="{00000002-8B2D-417A-8EF5-8981DAADB69E}"/>
            </c:ext>
          </c:extLst>
        </c:ser>
        <c:ser>
          <c:idx val="3"/>
          <c:order val="3"/>
          <c:tx>
            <c:strRef>
              <c:f>Sheet2!$E$3</c:f>
              <c:strCache>
                <c:ptCount val="1"/>
                <c:pt idx="0">
                  <c:v>Sum of NA_Sales</c:v>
                </c:pt>
              </c:strCache>
            </c:strRef>
          </c:tx>
          <c:spPr>
            <a:solidFill>
              <a:srgbClr val="0070C0"/>
            </a:solidFill>
            <a:ln>
              <a:noFill/>
            </a:ln>
            <a:effectLst/>
          </c:spPr>
          <c:invertIfNegative val="0"/>
          <c:cat>
            <c:multiLvlStrRef>
              <c:f>Sheet2!$A$4:$A$15</c:f>
              <c:multiLvlStrCache>
                <c:ptCount val="10"/>
                <c:lvl>
                  <c:pt idx="0">
                    <c:v>Dark Souls III</c:v>
                  </c:pt>
                  <c:pt idx="1">
                    <c:v>Doom (2016)</c:v>
                  </c:pt>
                  <c:pt idx="2">
                    <c:v>Far Cry: Primal</c:v>
                  </c:pt>
                  <c:pt idx="3">
                    <c:v>FIFA 17</c:v>
                  </c:pt>
                  <c:pt idx="4">
                    <c:v>LEGO Marvel's Avengers</c:v>
                  </c:pt>
                  <c:pt idx="5">
                    <c:v>Madden NFL 17</c:v>
                  </c:pt>
                  <c:pt idx="6">
                    <c:v>NBA 2K17</c:v>
                  </c:pt>
                  <c:pt idx="7">
                    <c:v>Overwatch</c:v>
                  </c:pt>
                  <c:pt idx="8">
                    <c:v>Tom Clancy's The Division</c:v>
                  </c:pt>
                  <c:pt idx="9">
                    <c:v>Uncharted 4: A Thief's End</c:v>
                  </c:pt>
                </c:lvl>
                <c:lvl>
                  <c:pt idx="0">
                    <c:v>2016</c:v>
                  </c:pt>
                </c:lvl>
              </c:multiLvlStrCache>
            </c:multiLvlStrRef>
          </c:cat>
          <c:val>
            <c:numRef>
              <c:f>Sheet2!$E$4:$E$15</c:f>
              <c:numCache>
                <c:formatCode>General</c:formatCode>
                <c:ptCount val="10"/>
                <c:pt idx="0">
                  <c:v>0.80999999999999994</c:v>
                </c:pt>
                <c:pt idx="1">
                  <c:v>0.94</c:v>
                </c:pt>
                <c:pt idx="2">
                  <c:v>1.0899999999999999</c:v>
                </c:pt>
                <c:pt idx="3">
                  <c:v>0.50000000000000011</c:v>
                </c:pt>
                <c:pt idx="4">
                  <c:v>0.96000000000000008</c:v>
                </c:pt>
                <c:pt idx="5">
                  <c:v>1.75</c:v>
                </c:pt>
                <c:pt idx="6">
                  <c:v>1.44</c:v>
                </c:pt>
                <c:pt idx="7">
                  <c:v>1.38</c:v>
                </c:pt>
                <c:pt idx="8">
                  <c:v>2.6799999999999997</c:v>
                </c:pt>
                <c:pt idx="9">
                  <c:v>1.3</c:v>
                </c:pt>
              </c:numCache>
            </c:numRef>
          </c:val>
          <c:extLst>
            <c:ext xmlns:c16="http://schemas.microsoft.com/office/drawing/2014/chart" uri="{C3380CC4-5D6E-409C-BE32-E72D297353CC}">
              <c16:uniqueId val="{00000003-8B2D-417A-8EF5-8981DAADB69E}"/>
            </c:ext>
          </c:extLst>
        </c:ser>
        <c:ser>
          <c:idx val="4"/>
          <c:order val="4"/>
          <c:tx>
            <c:strRef>
              <c:f>Sheet2!$F$3</c:f>
              <c:strCache>
                <c:ptCount val="1"/>
                <c:pt idx="0">
                  <c:v>Sum of Global_Sales</c:v>
                </c:pt>
              </c:strCache>
            </c:strRef>
          </c:tx>
          <c:spPr>
            <a:solidFill>
              <a:schemeClr val="accent5"/>
            </a:solidFill>
            <a:ln>
              <a:noFill/>
            </a:ln>
            <a:effectLst/>
          </c:spPr>
          <c:invertIfNegative val="0"/>
          <c:cat>
            <c:multiLvlStrRef>
              <c:f>Sheet2!$A$4:$A$15</c:f>
              <c:multiLvlStrCache>
                <c:ptCount val="10"/>
                <c:lvl>
                  <c:pt idx="0">
                    <c:v>Dark Souls III</c:v>
                  </c:pt>
                  <c:pt idx="1">
                    <c:v>Doom (2016)</c:v>
                  </c:pt>
                  <c:pt idx="2">
                    <c:v>Far Cry: Primal</c:v>
                  </c:pt>
                  <c:pt idx="3">
                    <c:v>FIFA 17</c:v>
                  </c:pt>
                  <c:pt idx="4">
                    <c:v>LEGO Marvel's Avengers</c:v>
                  </c:pt>
                  <c:pt idx="5">
                    <c:v>Madden NFL 17</c:v>
                  </c:pt>
                  <c:pt idx="6">
                    <c:v>NBA 2K17</c:v>
                  </c:pt>
                  <c:pt idx="7">
                    <c:v>Overwatch</c:v>
                  </c:pt>
                  <c:pt idx="8">
                    <c:v>Tom Clancy's The Division</c:v>
                  </c:pt>
                  <c:pt idx="9">
                    <c:v>Uncharted 4: A Thief's End</c:v>
                  </c:pt>
                </c:lvl>
                <c:lvl>
                  <c:pt idx="0">
                    <c:v>2016</c:v>
                  </c:pt>
                </c:lvl>
              </c:multiLvlStrCache>
            </c:multiLvlStrRef>
          </c:cat>
          <c:val>
            <c:numRef>
              <c:f>Sheet2!$F$4:$F$15</c:f>
              <c:numCache>
                <c:formatCode>General</c:formatCode>
                <c:ptCount val="10"/>
                <c:pt idx="0">
                  <c:v>1.96</c:v>
                </c:pt>
                <c:pt idx="1">
                  <c:v>2.25</c:v>
                </c:pt>
                <c:pt idx="2">
                  <c:v>3.12</c:v>
                </c:pt>
                <c:pt idx="3">
                  <c:v>6.9099999999999993</c:v>
                </c:pt>
                <c:pt idx="4">
                  <c:v>2.2600000000000002</c:v>
                </c:pt>
                <c:pt idx="5">
                  <c:v>2.21</c:v>
                </c:pt>
                <c:pt idx="6">
                  <c:v>1.93</c:v>
                </c:pt>
                <c:pt idx="7">
                  <c:v>3.01</c:v>
                </c:pt>
                <c:pt idx="8">
                  <c:v>5.99</c:v>
                </c:pt>
                <c:pt idx="9">
                  <c:v>4.2</c:v>
                </c:pt>
              </c:numCache>
            </c:numRef>
          </c:val>
          <c:extLst>
            <c:ext xmlns:c16="http://schemas.microsoft.com/office/drawing/2014/chart" uri="{C3380CC4-5D6E-409C-BE32-E72D297353CC}">
              <c16:uniqueId val="{00000004-8B2D-417A-8EF5-8981DAADB69E}"/>
            </c:ext>
          </c:extLst>
        </c:ser>
        <c:dLbls>
          <c:showLegendKey val="0"/>
          <c:showVal val="0"/>
          <c:showCatName val="0"/>
          <c:showSerName val="0"/>
          <c:showPercent val="0"/>
          <c:showBubbleSize val="0"/>
        </c:dLbls>
        <c:gapWidth val="150"/>
        <c:overlap val="100"/>
        <c:axId val="1114094160"/>
        <c:axId val="1114095824"/>
      </c:barChart>
      <c:catAx>
        <c:axId val="1114094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4095824"/>
        <c:crosses val="autoZero"/>
        <c:auto val="1"/>
        <c:lblAlgn val="ctr"/>
        <c:lblOffset val="100"/>
        <c:noMultiLvlLbl val="0"/>
      </c:catAx>
      <c:valAx>
        <c:axId val="111409582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r>
                  <a:rPr lang="en-US" sz="1200" b="1" i="0" baseline="0" dirty="0">
                    <a:effectLst/>
                    <a:latin typeface="+mj-lt"/>
                  </a:rPr>
                  <a:t>SALES in millions</a:t>
                </a:r>
                <a:endParaRPr lang="en-US" sz="1200" b="1" dirty="0">
                  <a:effectLst/>
                  <a:latin typeface="+mj-lt"/>
                </a:endParaRPr>
              </a:p>
            </c:rich>
          </c:tx>
          <c:overlay val="0"/>
          <c:spPr>
            <a:noFill/>
            <a:ln>
              <a:noFill/>
            </a:ln>
            <a:effectLst/>
          </c:spPr>
          <c:txPr>
            <a:bodyPr rot="-5400000" spcFirstLastPara="1" vertOverflow="ellipsis" vert="horz" wrap="square" anchor="ctr" anchorCtr="1"/>
            <a:lstStyle/>
            <a:p>
              <a:pPr>
                <a:defRPr sz="1200" b="1" i="0" u="none" strike="noStrike" kern="1200" baseline="0">
                  <a:solidFill>
                    <a:schemeClr val="tx1">
                      <a:lumMod val="65000"/>
                      <a:lumOff val="35000"/>
                    </a:schemeClr>
                  </a:solidFill>
                  <a:latin typeface="+mj-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409416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jpeg>
</file>

<file path=ppt/media/image3.png>
</file>

<file path=ppt/media/image4.svg>
</file>

<file path=ppt/media/image5.png>
</file>

<file path=ppt/media/image6.svg>
</file>

<file path=ppt/media/image7.png>
</file>

<file path=ppt/media/image8.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11/22/2021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11/22/2021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11/22/2021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11/22/2021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11/22/2021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11/22/2021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11/22/2021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11/22/2021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11/22/2021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11/22/2021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t="14135" b="14196"/>
          <a:stretch/>
        </p:blipFill>
        <p:spPr>
          <a:xfrm>
            <a:off x="-32" y="10"/>
            <a:ext cx="12192031" cy="4915066"/>
          </a:xfrm>
          <a:prstGeom prst="rect">
            <a:avLst/>
          </a:prstGeom>
        </p:spPr>
      </p:pic>
      <p:sp>
        <p:nvSpPr>
          <p:cNvPr id="58" name="Rectangle 57">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28675" y="5120639"/>
            <a:ext cx="7137263" cy="1280161"/>
          </a:xfrm>
        </p:spPr>
        <p:txBody>
          <a:bodyPr anchor="ctr">
            <a:normAutofit/>
          </a:bodyPr>
          <a:lstStyle/>
          <a:p>
            <a:pPr algn="r"/>
            <a:r>
              <a:rPr lang="en-US" sz="4100">
                <a:solidFill>
                  <a:srgbClr val="FFFFFF"/>
                </a:solidFill>
              </a:rPr>
              <a:t>GameCO Marketing Forecast</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289580" y="5120639"/>
            <a:ext cx="3073745" cy="1280160"/>
          </a:xfrm>
        </p:spPr>
        <p:txBody>
          <a:bodyPr anchor="ctr">
            <a:normAutofit/>
          </a:bodyPr>
          <a:lstStyle/>
          <a:p>
            <a:r>
              <a:rPr lang="en-US" sz="1500" dirty="0">
                <a:solidFill>
                  <a:srgbClr val="FFFFFF"/>
                </a:solidFill>
              </a:rPr>
              <a:t>For 2017</a:t>
            </a:r>
          </a:p>
        </p:txBody>
      </p:sp>
      <p:cxnSp>
        <p:nvCxnSpPr>
          <p:cNvPr id="60" name="Straight Connector 59">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5" name="Straight Connector 3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B4D0E555-16F6-44D0-BF56-AF5FF5BDE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8117041D-1A7B-4ECA-AB68-3CFDB6726B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4"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297459F-E8CC-40CD-A478-64B88E0CA274}"/>
              </a:ext>
            </a:extLst>
          </p:cNvPr>
          <p:cNvSpPr>
            <a:spLocks noGrp="1"/>
          </p:cNvSpPr>
          <p:nvPr>
            <p:ph type="title"/>
          </p:nvPr>
        </p:nvSpPr>
        <p:spPr>
          <a:xfrm>
            <a:off x="435869" y="640080"/>
            <a:ext cx="3659246" cy="2862699"/>
          </a:xfrm>
        </p:spPr>
        <p:txBody>
          <a:bodyPr vert="horz" lIns="91440" tIns="45720" rIns="91440" bIns="45720" rtlCol="0" anchor="b">
            <a:normAutofit/>
          </a:bodyPr>
          <a:lstStyle/>
          <a:p>
            <a:r>
              <a:rPr lang="en-US" sz="3700" dirty="0">
                <a:solidFill>
                  <a:srgbClr val="FFFFFF"/>
                </a:solidFill>
              </a:rPr>
              <a:t>How do we turn this downward trend around?</a:t>
            </a:r>
          </a:p>
        </p:txBody>
      </p:sp>
      <p:cxnSp>
        <p:nvCxnSpPr>
          <p:cNvPr id="41" name="Straight Connector 40">
            <a:extLst>
              <a:ext uri="{FF2B5EF4-FFF2-40B4-BE49-F238E27FC236}">
                <a16:creationId xmlns:a16="http://schemas.microsoft.com/office/drawing/2014/main" id="{ABCD2462-4C1E-401A-AC2D-F799A138B2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3852" y="3663649"/>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6" name="Graphic 8" descr="Bar graph with upward trend with solid fill">
            <a:extLst>
              <a:ext uri="{FF2B5EF4-FFF2-40B4-BE49-F238E27FC236}">
                <a16:creationId xmlns:a16="http://schemas.microsoft.com/office/drawing/2014/main" id="{C67949E5-6A8B-4727-A5D8-A4E823283F6F}"/>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5631248" y="640080"/>
            <a:ext cx="5577840" cy="5577840"/>
          </a:xfrm>
          <a:prstGeom prst="rect">
            <a:avLst/>
          </a:prstGeom>
        </p:spPr>
      </p:pic>
    </p:spTree>
    <p:extLst>
      <p:ext uri="{BB962C8B-B14F-4D97-AF65-F5344CB8AC3E}">
        <p14:creationId xmlns:p14="http://schemas.microsoft.com/office/powerpoint/2010/main" val="245239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0ED1F19-3B44-422C-8F79-073BFF7BFB4E}"/>
              </a:ext>
            </a:extLst>
          </p:cNvPr>
          <p:cNvSpPr>
            <a:spLocks noGrp="1"/>
          </p:cNvSpPr>
          <p:nvPr>
            <p:ph type="title"/>
          </p:nvPr>
        </p:nvSpPr>
        <p:spPr>
          <a:xfrm>
            <a:off x="1097280" y="286603"/>
            <a:ext cx="10058400" cy="1450757"/>
          </a:xfrm>
        </p:spPr>
        <p:txBody>
          <a:bodyPr anchor="ctr">
            <a:normAutofit/>
          </a:bodyPr>
          <a:lstStyle/>
          <a:p>
            <a:r>
              <a:rPr lang="en-US">
                <a:solidFill>
                  <a:srgbClr val="FFFFFF"/>
                </a:solidFill>
              </a:rPr>
              <a:t>Short Term Recommendations:</a:t>
            </a:r>
          </a:p>
        </p:txBody>
      </p:sp>
      <p:sp>
        <p:nvSpPr>
          <p:cNvPr id="3" name="Content Placeholder 2">
            <a:extLst>
              <a:ext uri="{FF2B5EF4-FFF2-40B4-BE49-F238E27FC236}">
                <a16:creationId xmlns:a16="http://schemas.microsoft.com/office/drawing/2014/main" id="{F224CC4F-853A-432B-AE54-C4E124C2DB87}"/>
              </a:ext>
            </a:extLst>
          </p:cNvPr>
          <p:cNvSpPr>
            <a:spLocks noGrp="1"/>
          </p:cNvSpPr>
          <p:nvPr>
            <p:ph idx="1"/>
          </p:nvPr>
        </p:nvSpPr>
        <p:spPr>
          <a:xfrm>
            <a:off x="1097280" y="2191603"/>
            <a:ext cx="10058400" cy="3845025"/>
          </a:xfrm>
        </p:spPr>
        <p:txBody>
          <a:bodyPr>
            <a:normAutofit/>
          </a:bodyPr>
          <a:lstStyle/>
          <a:p>
            <a:pPr>
              <a:lnSpc>
                <a:spcPct val="100000"/>
              </a:lnSpc>
              <a:buClr>
                <a:schemeClr val="tx1"/>
              </a:buClr>
              <a:buFont typeface="Arial" panose="020B0604020202020204" pitchFamily="34" charset="0"/>
              <a:buChar char="•"/>
            </a:pPr>
            <a:r>
              <a:rPr lang="en-US" sz="1400" b="1" dirty="0"/>
              <a:t>Sales are unfortunately not going as the Board of executives has thought. </a:t>
            </a:r>
            <a:r>
              <a:rPr lang="en-US" sz="1400" dirty="0"/>
              <a:t>With the drop of 90% from 2008 until now, there is no better indicator than that</a:t>
            </a:r>
            <a:r>
              <a:rPr lang="en-US" sz="1400" b="1" dirty="0"/>
              <a:t>. </a:t>
            </a:r>
          </a:p>
          <a:p>
            <a:pPr>
              <a:lnSpc>
                <a:spcPct val="100000"/>
              </a:lnSpc>
              <a:buClr>
                <a:schemeClr val="tx1"/>
              </a:buClr>
              <a:buFont typeface="Arial" panose="020B0604020202020204" pitchFamily="34" charset="0"/>
              <a:buChar char="•"/>
            </a:pPr>
            <a:r>
              <a:rPr lang="en-US" sz="1400" dirty="0"/>
              <a:t>Many will be thinking right now, why don’t we send more money to marketing in the EU region but my thoughts are, let us keep the marketing the split the same at </a:t>
            </a:r>
            <a:r>
              <a:rPr lang="en-US" sz="1400" b="1" dirty="0"/>
              <a:t>GameCO</a:t>
            </a:r>
            <a:r>
              <a:rPr lang="en-US" sz="1400" dirty="0"/>
              <a:t> but </a:t>
            </a:r>
            <a:r>
              <a:rPr lang="en-US" sz="1400" b="1" dirty="0"/>
              <a:t>look at our marketing strategy for the complete Global plan</a:t>
            </a:r>
            <a:r>
              <a:rPr lang="en-US" sz="1400" dirty="0"/>
              <a:t>. </a:t>
            </a:r>
          </a:p>
          <a:p>
            <a:pPr>
              <a:lnSpc>
                <a:spcPct val="100000"/>
              </a:lnSpc>
              <a:buClr>
                <a:schemeClr val="tx1"/>
              </a:buClr>
              <a:buFont typeface="Arial" panose="020B0604020202020204" pitchFamily="34" charset="0"/>
              <a:buChar char="•"/>
            </a:pPr>
            <a:r>
              <a:rPr lang="en-US" sz="1400" dirty="0"/>
              <a:t> </a:t>
            </a:r>
            <a:r>
              <a:rPr lang="en-US" sz="1400" b="1" dirty="0"/>
              <a:t>First recommendation - concentrate on the Platforms that are bringing the highest sales, like PS4, XOne, and 3DS</a:t>
            </a:r>
            <a:r>
              <a:rPr lang="en-US" sz="1400" dirty="0"/>
              <a:t>. </a:t>
            </a:r>
          </a:p>
          <a:p>
            <a:pPr>
              <a:lnSpc>
                <a:spcPct val="100000"/>
              </a:lnSpc>
              <a:buClr>
                <a:schemeClr val="tx1"/>
              </a:buClr>
              <a:buFont typeface="Arial" panose="020B0604020202020204" pitchFamily="34" charset="0"/>
              <a:buChar char="•"/>
            </a:pPr>
            <a:r>
              <a:rPr lang="en-US" sz="1400" b="1" dirty="0"/>
              <a:t>Increase the marketing of the Action Genre globally.</a:t>
            </a:r>
            <a:r>
              <a:rPr lang="en-US" sz="1400" dirty="0"/>
              <a:t>  </a:t>
            </a:r>
          </a:p>
          <a:p>
            <a:pPr>
              <a:lnSpc>
                <a:spcPct val="100000"/>
              </a:lnSpc>
              <a:buClr>
                <a:schemeClr val="tx1"/>
              </a:buClr>
              <a:buFont typeface="Arial" panose="020B0604020202020204" pitchFamily="34" charset="0"/>
              <a:buChar char="•"/>
            </a:pPr>
            <a:r>
              <a:rPr lang="en-US" sz="1400" b="1" dirty="0"/>
              <a:t>Target marketing on Shooter</a:t>
            </a:r>
            <a:r>
              <a:rPr lang="en-US" sz="1400" dirty="0"/>
              <a:t> and </a:t>
            </a:r>
            <a:r>
              <a:rPr lang="en-US" sz="1400" b="1" dirty="0"/>
              <a:t>Sports</a:t>
            </a:r>
            <a:r>
              <a:rPr lang="en-US" sz="1400" dirty="0"/>
              <a:t> in the </a:t>
            </a:r>
            <a:r>
              <a:rPr lang="en-US" sz="1400" b="1" dirty="0"/>
              <a:t>EU</a:t>
            </a:r>
            <a:r>
              <a:rPr lang="en-US" sz="1400" dirty="0"/>
              <a:t> / </a:t>
            </a:r>
            <a:r>
              <a:rPr lang="en-US" sz="1400" b="1" dirty="0"/>
              <a:t>NA</a:t>
            </a:r>
            <a:r>
              <a:rPr lang="en-US" sz="1400" dirty="0"/>
              <a:t> / </a:t>
            </a:r>
            <a:r>
              <a:rPr lang="en-US" sz="1400" b="1" dirty="0"/>
              <a:t>Other</a:t>
            </a:r>
            <a:r>
              <a:rPr lang="en-US" sz="1400" dirty="0"/>
              <a:t> regions. </a:t>
            </a:r>
            <a:r>
              <a:rPr lang="en-US" sz="1400" b="1" dirty="0"/>
              <a:t>Role-playing</a:t>
            </a:r>
            <a:r>
              <a:rPr lang="en-US" sz="1400" dirty="0"/>
              <a:t> in the </a:t>
            </a:r>
            <a:r>
              <a:rPr lang="en-US" sz="1400" b="1" dirty="0"/>
              <a:t>JP</a:t>
            </a:r>
            <a:r>
              <a:rPr lang="en-US" sz="1400" dirty="0"/>
              <a:t> region. </a:t>
            </a:r>
          </a:p>
          <a:p>
            <a:pPr>
              <a:lnSpc>
                <a:spcPct val="100000"/>
              </a:lnSpc>
              <a:buClr>
                <a:schemeClr val="tx1"/>
              </a:buClr>
              <a:buFont typeface="Arial" panose="020B0604020202020204" pitchFamily="34" charset="0"/>
              <a:buChar char="•"/>
            </a:pPr>
            <a:r>
              <a:rPr lang="en-US" sz="1400" b="1" dirty="0"/>
              <a:t>Look at leading game sales</a:t>
            </a:r>
            <a:r>
              <a:rPr lang="en-US" sz="1400" dirty="0"/>
              <a:t>. It is hard to say that we should concentrate on a specific game because we do not know what the number one seller is going to be in 2017 but </a:t>
            </a:r>
            <a:r>
              <a:rPr lang="en-US" sz="1400" b="1" dirty="0"/>
              <a:t>concentrating on popular Publishers</a:t>
            </a:r>
            <a:r>
              <a:rPr lang="en-US" sz="1400" dirty="0"/>
              <a:t> is a good point to start. These are the leaders in selling games for a reason so putting effort into the marketing of these products will help with Global sales.</a:t>
            </a:r>
          </a:p>
          <a:p>
            <a:pPr>
              <a:lnSpc>
                <a:spcPct val="100000"/>
              </a:lnSpc>
              <a:buClr>
                <a:schemeClr val="tx1"/>
              </a:buClr>
              <a:buFont typeface="Arial" panose="020B0604020202020204" pitchFamily="34" charset="0"/>
              <a:buChar char="•"/>
            </a:pPr>
            <a:r>
              <a:rPr lang="en-US" sz="1400" dirty="0"/>
              <a:t>Adjust marketing budget to </a:t>
            </a:r>
            <a:r>
              <a:rPr lang="en-US" sz="1400" b="1" dirty="0"/>
              <a:t>5% </a:t>
            </a:r>
            <a:r>
              <a:rPr lang="en-US" sz="1400" dirty="0"/>
              <a:t>of total revenue. Equal to the Revenue from </a:t>
            </a:r>
            <a:r>
              <a:rPr lang="en-US" sz="1400" b="1" dirty="0"/>
              <a:t>3.5million</a:t>
            </a:r>
            <a:r>
              <a:rPr lang="en-US" sz="1400" dirty="0"/>
              <a:t> games sold. </a:t>
            </a:r>
          </a:p>
          <a:p>
            <a:pPr>
              <a:lnSpc>
                <a:spcPct val="100000"/>
              </a:lnSpc>
              <a:buClr>
                <a:schemeClr val="tx1"/>
              </a:buClr>
              <a:buFont typeface="Arial" panose="020B0604020202020204" pitchFamily="34" charset="0"/>
              <a:buChar char="•"/>
            </a:pPr>
            <a:endParaRPr lang="en-US" sz="1000" dirty="0"/>
          </a:p>
        </p:txBody>
      </p:sp>
      <p:sp>
        <p:nvSpPr>
          <p:cNvPr id="12" name="Rectangle 11">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07225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232C578-6033-41A5-A2F0-B02F9A311CEE}"/>
              </a:ext>
            </a:extLst>
          </p:cNvPr>
          <p:cNvSpPr>
            <a:spLocks noGrp="1"/>
          </p:cNvSpPr>
          <p:nvPr>
            <p:ph type="title"/>
          </p:nvPr>
        </p:nvSpPr>
        <p:spPr>
          <a:xfrm>
            <a:off x="1097280" y="286603"/>
            <a:ext cx="10058400" cy="1450757"/>
          </a:xfrm>
        </p:spPr>
        <p:txBody>
          <a:bodyPr anchor="ctr">
            <a:normAutofit/>
          </a:bodyPr>
          <a:lstStyle/>
          <a:p>
            <a:r>
              <a:rPr lang="en-US">
                <a:solidFill>
                  <a:srgbClr val="FFFFFF"/>
                </a:solidFill>
              </a:rPr>
              <a:t>Long Term Recommendation:</a:t>
            </a:r>
          </a:p>
        </p:txBody>
      </p:sp>
      <p:sp>
        <p:nvSpPr>
          <p:cNvPr id="3" name="Content Placeholder 2">
            <a:extLst>
              <a:ext uri="{FF2B5EF4-FFF2-40B4-BE49-F238E27FC236}">
                <a16:creationId xmlns:a16="http://schemas.microsoft.com/office/drawing/2014/main" id="{826F9E03-0891-4CFE-9289-3D4CD8CD10BD}"/>
              </a:ext>
            </a:extLst>
          </p:cNvPr>
          <p:cNvSpPr>
            <a:spLocks noGrp="1"/>
          </p:cNvSpPr>
          <p:nvPr>
            <p:ph idx="1"/>
          </p:nvPr>
        </p:nvSpPr>
        <p:spPr>
          <a:xfrm>
            <a:off x="1096963" y="2675694"/>
            <a:ext cx="10058400" cy="3193294"/>
          </a:xfrm>
        </p:spPr>
        <p:txBody>
          <a:bodyPr>
            <a:normAutofit/>
          </a:bodyPr>
          <a:lstStyle/>
          <a:p>
            <a:pPr>
              <a:buClr>
                <a:schemeClr val="tx1"/>
              </a:buClr>
              <a:buFont typeface="Arial" panose="020B0604020202020204" pitchFamily="34" charset="0"/>
              <a:buChar char="•"/>
            </a:pPr>
            <a:r>
              <a:rPr lang="en-US" sz="1400" dirty="0"/>
              <a:t>We need to ask some serious questions about our </a:t>
            </a:r>
            <a:r>
              <a:rPr lang="en-US" sz="1400" b="1" dirty="0"/>
              <a:t>Marketing plan</a:t>
            </a:r>
            <a:r>
              <a:rPr lang="en-US" sz="1400" dirty="0"/>
              <a:t>.  </a:t>
            </a:r>
          </a:p>
          <a:p>
            <a:pPr>
              <a:buClr>
                <a:schemeClr val="tx1"/>
              </a:buClr>
              <a:buFont typeface="Arial" panose="020B0604020202020204" pitchFamily="34" charset="0"/>
              <a:buChar char="•"/>
            </a:pPr>
            <a:r>
              <a:rPr lang="en-US" sz="1400" dirty="0"/>
              <a:t>What has happened over the last 20 years that has caused the sales to hit our peak but also to go back to the sales number of 1995.? </a:t>
            </a:r>
            <a:r>
              <a:rPr lang="en-US" sz="1400" b="1" dirty="0"/>
              <a:t>Analyzing what could have affected the sales</a:t>
            </a:r>
            <a:r>
              <a:rPr lang="en-US" sz="1400" dirty="0"/>
              <a:t>. </a:t>
            </a:r>
            <a:r>
              <a:rPr lang="en-US" sz="1400" b="1" dirty="0"/>
              <a:t>What events have caused our peak and our drop?</a:t>
            </a:r>
          </a:p>
          <a:p>
            <a:pPr>
              <a:buClr>
                <a:schemeClr val="tx1"/>
              </a:buClr>
              <a:buFont typeface="Arial" panose="020B0604020202020204" pitchFamily="34" charset="0"/>
              <a:buChar char="•"/>
            </a:pPr>
            <a:r>
              <a:rPr lang="en-US" sz="1400" dirty="0"/>
              <a:t>Look at what has been our marketing strategy and budget? How long have we been using this strategy with the budget we have been using? Is our budget too big or too small, has that has caused this drop in sales. Where has our focus been?  </a:t>
            </a:r>
          </a:p>
          <a:p>
            <a:pPr>
              <a:buClr>
                <a:schemeClr val="tx1"/>
              </a:buClr>
              <a:buFont typeface="Arial" panose="020B0604020202020204" pitchFamily="34" charset="0"/>
              <a:buChar char="•"/>
            </a:pPr>
            <a:r>
              <a:rPr lang="en-US" sz="1400" dirty="0"/>
              <a:t>The marketing team needs to focus on effective marketing and not just marketing everything. </a:t>
            </a:r>
          </a:p>
          <a:p>
            <a:pPr>
              <a:buClr>
                <a:schemeClr val="tx1"/>
              </a:buClr>
              <a:buFont typeface="Arial" panose="020B0604020202020204" pitchFamily="34" charset="0"/>
              <a:buChar char="•"/>
            </a:pPr>
            <a:endParaRPr lang="en-US" sz="1400" dirty="0"/>
          </a:p>
          <a:p>
            <a:pPr marL="0" indent="0">
              <a:buClr>
                <a:schemeClr val="tx1"/>
              </a:buClr>
              <a:buNone/>
            </a:pPr>
            <a:endParaRPr lang="en-US" dirty="0"/>
          </a:p>
        </p:txBody>
      </p:sp>
      <p:sp>
        <p:nvSpPr>
          <p:cNvPr id="12" name="Rectangle 11">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57396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B4D0E555-16F6-44D0-BF56-AF5FF5BDE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117041D-1A7B-4ECA-AB68-3CFDB6726B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4"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1410569-602D-4252-A417-12FC961B34D3}"/>
              </a:ext>
            </a:extLst>
          </p:cNvPr>
          <p:cNvSpPr>
            <a:spLocks noGrp="1"/>
          </p:cNvSpPr>
          <p:nvPr>
            <p:ph type="title"/>
          </p:nvPr>
        </p:nvSpPr>
        <p:spPr>
          <a:xfrm>
            <a:off x="435869" y="640080"/>
            <a:ext cx="3659246" cy="2862699"/>
          </a:xfrm>
        </p:spPr>
        <p:txBody>
          <a:bodyPr vert="horz" lIns="91440" tIns="45720" rIns="91440" bIns="45720" rtlCol="0" anchor="b">
            <a:normAutofit/>
          </a:bodyPr>
          <a:lstStyle/>
          <a:p>
            <a:r>
              <a:rPr lang="en-US" sz="3100" dirty="0">
                <a:solidFill>
                  <a:srgbClr val="FFFFFF"/>
                </a:solidFill>
              </a:rPr>
              <a:t>What changes can YOU at GameCO make to get our sales back to the high of 2008?</a:t>
            </a:r>
            <a:br>
              <a:rPr lang="en-US" sz="3100" dirty="0">
                <a:solidFill>
                  <a:srgbClr val="FFFFFF"/>
                </a:solidFill>
              </a:rPr>
            </a:br>
            <a:endParaRPr lang="en-US" sz="3100" dirty="0">
              <a:solidFill>
                <a:srgbClr val="FFFFFF"/>
              </a:solidFill>
            </a:endParaRPr>
          </a:p>
        </p:txBody>
      </p:sp>
      <p:cxnSp>
        <p:nvCxnSpPr>
          <p:cNvPr id="18" name="Straight Connector 17">
            <a:extLst>
              <a:ext uri="{FF2B5EF4-FFF2-40B4-BE49-F238E27FC236}">
                <a16:creationId xmlns:a16="http://schemas.microsoft.com/office/drawing/2014/main" id="{ABCD2462-4C1E-401A-AC2D-F799A138B2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3852" y="3663649"/>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Graphic 6" descr="Beginning">
            <a:extLst>
              <a:ext uri="{FF2B5EF4-FFF2-40B4-BE49-F238E27FC236}">
                <a16:creationId xmlns:a16="http://schemas.microsoft.com/office/drawing/2014/main" id="{F959CB9B-FB7D-432E-8E8F-A8D46C65FD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31248" y="640080"/>
            <a:ext cx="5577840" cy="5577840"/>
          </a:xfrm>
          <a:prstGeom prst="rect">
            <a:avLst/>
          </a:prstGeom>
        </p:spPr>
      </p:pic>
    </p:spTree>
    <p:extLst>
      <p:ext uri="{BB962C8B-B14F-4D97-AF65-F5344CB8AC3E}">
        <p14:creationId xmlns:p14="http://schemas.microsoft.com/office/powerpoint/2010/main" val="2553482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8"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9" name="Picture 4" descr="An arrow hitting a bull's eye target">
            <a:extLst>
              <a:ext uri="{FF2B5EF4-FFF2-40B4-BE49-F238E27FC236}">
                <a16:creationId xmlns:a16="http://schemas.microsoft.com/office/drawing/2014/main" id="{E03B311F-A810-4D64-8041-8CD46E64B568}"/>
              </a:ext>
            </a:extLst>
          </p:cNvPr>
          <p:cNvPicPr>
            <a:picLocks noChangeAspect="1"/>
          </p:cNvPicPr>
          <p:nvPr/>
        </p:nvPicPr>
        <p:blipFill rotWithShape="1">
          <a:blip r:embed="rId2"/>
          <a:srcRect t="4520" r="-1" b="4727"/>
          <a:stretch/>
        </p:blipFill>
        <p:spPr>
          <a:xfrm>
            <a:off x="16" y="10"/>
            <a:ext cx="7556889" cy="6857990"/>
          </a:xfrm>
          <a:prstGeom prst="rect">
            <a:avLst/>
          </a:prstGeom>
        </p:spPr>
      </p:pic>
      <p:sp>
        <p:nvSpPr>
          <p:cNvPr id="20" name="Rectangle 12">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556905"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6414736-749C-459A-8BB5-B5AACEB68008}"/>
              </a:ext>
            </a:extLst>
          </p:cNvPr>
          <p:cNvSpPr>
            <a:spLocks noGrp="1"/>
          </p:cNvSpPr>
          <p:nvPr>
            <p:ph type="title"/>
          </p:nvPr>
        </p:nvSpPr>
        <p:spPr>
          <a:xfrm>
            <a:off x="8047939" y="3779080"/>
            <a:ext cx="3659246" cy="2850320"/>
          </a:xfrm>
        </p:spPr>
        <p:txBody>
          <a:bodyPr vert="horz" lIns="91440" tIns="45720" rIns="91440" bIns="45720" rtlCol="0" anchor="b">
            <a:normAutofit/>
          </a:bodyPr>
          <a:lstStyle/>
          <a:p>
            <a:r>
              <a:rPr lang="en-US" sz="3200" dirty="0">
                <a:solidFill>
                  <a:srgbClr val="FFFFFF"/>
                </a:solidFill>
              </a:rPr>
              <a:t>Goal of this presentation is to truly understand GameCO sales and the Regions we are in.</a:t>
            </a:r>
          </a:p>
        </p:txBody>
      </p:sp>
      <p:cxnSp>
        <p:nvCxnSpPr>
          <p:cNvPr id="21" name="Straight Connector 14">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85922"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C3B57BBB-05E0-46BB-8BD8-CEFF4972A433}"/>
              </a:ext>
            </a:extLst>
          </p:cNvPr>
          <p:cNvSpPr txBox="1"/>
          <p:nvPr/>
        </p:nvSpPr>
        <p:spPr>
          <a:xfrm>
            <a:off x="8185922" y="3986074"/>
            <a:ext cx="3383280" cy="369332"/>
          </a:xfrm>
          <a:prstGeom prst="rect">
            <a:avLst/>
          </a:prstGeom>
          <a:noFill/>
        </p:spPr>
        <p:txBody>
          <a:bodyPr wrap="square" rtlCol="0">
            <a:spAutoFit/>
          </a:bodyPr>
          <a:lstStyle/>
          <a:p>
            <a:endParaRPr lang="en-US" dirty="0">
              <a:latin typeface="+mj-lt"/>
            </a:endParaRPr>
          </a:p>
        </p:txBody>
      </p:sp>
    </p:spTree>
    <p:extLst>
      <p:ext uri="{BB962C8B-B14F-4D97-AF65-F5344CB8AC3E}">
        <p14:creationId xmlns:p14="http://schemas.microsoft.com/office/powerpoint/2010/main" val="415619327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4">
            <a:extLst>
              <a:ext uri="{FF2B5EF4-FFF2-40B4-BE49-F238E27FC236}">
                <a16:creationId xmlns:a16="http://schemas.microsoft.com/office/drawing/2014/main" id="{E9BA134F-37B6-498A-B46D-040B86E5DA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16">
            <a:extLst>
              <a:ext uri="{FF2B5EF4-FFF2-40B4-BE49-F238E27FC236}">
                <a16:creationId xmlns:a16="http://schemas.microsoft.com/office/drawing/2014/main" id="{2BFE3F30-11E0-4842-8523-7222538C82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44106" y="0"/>
            <a:ext cx="754787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096625-4F86-474E-8777-1D0B1C7F0EEC}"/>
              </a:ext>
            </a:extLst>
          </p:cNvPr>
          <p:cNvSpPr>
            <a:spLocks noGrp="1"/>
          </p:cNvSpPr>
          <p:nvPr>
            <p:ph type="title"/>
          </p:nvPr>
        </p:nvSpPr>
        <p:spPr>
          <a:xfrm>
            <a:off x="5315801" y="516835"/>
            <a:ext cx="5778919" cy="1666501"/>
          </a:xfrm>
        </p:spPr>
        <p:txBody>
          <a:bodyPr>
            <a:normAutofit/>
          </a:bodyPr>
          <a:lstStyle/>
          <a:p>
            <a:r>
              <a:rPr lang="en-US" sz="4000" dirty="0">
                <a:solidFill>
                  <a:srgbClr val="FFFFFF"/>
                </a:solidFill>
              </a:rPr>
              <a:t>Quick History Recap of Sales:</a:t>
            </a:r>
          </a:p>
        </p:txBody>
      </p:sp>
      <p:cxnSp>
        <p:nvCxnSpPr>
          <p:cNvPr id="23" name="Straight Connector 18">
            <a:extLst>
              <a:ext uri="{FF2B5EF4-FFF2-40B4-BE49-F238E27FC236}">
                <a16:creationId xmlns:a16="http://schemas.microsoft.com/office/drawing/2014/main" id="{67E7D319-545A-41CD-95DF-4DE4FA8A46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15892" y="2344202"/>
            <a:ext cx="5577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id="{D38CC286-319E-4719-8E1A-841FE6A22B46}"/>
              </a:ext>
            </a:extLst>
          </p:cNvPr>
          <p:cNvSpPr>
            <a:spLocks noGrp="1"/>
          </p:cNvSpPr>
          <p:nvPr>
            <p:ph sz="quarter" idx="4294967295"/>
          </p:nvPr>
        </p:nvSpPr>
        <p:spPr>
          <a:xfrm>
            <a:off x="5315802" y="2505069"/>
            <a:ext cx="5778919" cy="3383902"/>
          </a:xfrm>
        </p:spPr>
        <p:txBody>
          <a:bodyPr>
            <a:normAutofit/>
          </a:bodyPr>
          <a:lstStyle/>
          <a:p>
            <a:pPr>
              <a:buFont typeface="Arial" panose="020B0604020202020204" pitchFamily="34" charset="0"/>
              <a:buChar char="•"/>
            </a:pPr>
            <a:r>
              <a:rPr lang="en-US" sz="1800" dirty="0">
                <a:solidFill>
                  <a:srgbClr val="FFFFFF"/>
                </a:solidFill>
              </a:rPr>
              <a:t> </a:t>
            </a:r>
            <a:r>
              <a:rPr lang="en-US" sz="1800" dirty="0">
                <a:solidFill>
                  <a:srgbClr val="FFFFFF"/>
                </a:solidFill>
                <a:latin typeface="+mj-lt"/>
              </a:rPr>
              <a:t>from 1980 North America has been our leading Sales region.</a:t>
            </a:r>
          </a:p>
          <a:p>
            <a:pPr>
              <a:buFont typeface="Arial" panose="020B0604020202020204" pitchFamily="34" charset="0"/>
              <a:buChar char="•"/>
            </a:pPr>
            <a:r>
              <a:rPr lang="en-US" sz="1800" dirty="0">
                <a:solidFill>
                  <a:srgbClr val="FFFFFF"/>
                </a:solidFill>
                <a:latin typeface="+mj-lt"/>
              </a:rPr>
              <a:t> 1996 is where we saw the first real growth across all regions</a:t>
            </a:r>
          </a:p>
          <a:p>
            <a:pPr>
              <a:buFont typeface="Arial" panose="020B0604020202020204" pitchFamily="34" charset="0"/>
              <a:buChar char="•"/>
            </a:pPr>
            <a:r>
              <a:rPr lang="en-US" sz="1800" dirty="0">
                <a:solidFill>
                  <a:srgbClr val="FFFFFF"/>
                </a:solidFill>
                <a:latin typeface="+mj-lt"/>
              </a:rPr>
              <a:t> 2008 saw our peaks in sales across all regions .</a:t>
            </a:r>
          </a:p>
          <a:p>
            <a:pPr>
              <a:buFont typeface="Arial" panose="020B0604020202020204" pitchFamily="34" charset="0"/>
              <a:buChar char="•"/>
            </a:pPr>
            <a:r>
              <a:rPr lang="en-US" sz="1800" dirty="0">
                <a:solidFill>
                  <a:srgbClr val="FFFFFF"/>
                </a:solidFill>
                <a:latin typeface="+mj-lt"/>
              </a:rPr>
              <a:t>2016 has now seen our biggest slump in sales across all regions. </a:t>
            </a:r>
          </a:p>
          <a:p>
            <a:pPr>
              <a:buFont typeface="Arial" panose="020B0604020202020204" pitchFamily="34" charset="0"/>
              <a:buChar char="•"/>
            </a:pPr>
            <a:r>
              <a:rPr lang="en-US" sz="1800" dirty="0">
                <a:solidFill>
                  <a:srgbClr val="FFFFFF"/>
                </a:solidFill>
                <a:latin typeface="+mj-lt"/>
              </a:rPr>
              <a:t>Where to from here ?</a:t>
            </a:r>
          </a:p>
          <a:p>
            <a:pPr>
              <a:buFont typeface="Arial" panose="020B0604020202020204" pitchFamily="34" charset="0"/>
              <a:buChar char="•"/>
            </a:pPr>
            <a:endParaRPr lang="en-US" sz="1800" dirty="0">
              <a:solidFill>
                <a:srgbClr val="FFFFFF"/>
              </a:solidFill>
            </a:endParaRPr>
          </a:p>
        </p:txBody>
      </p:sp>
      <p:graphicFrame>
        <p:nvGraphicFramePr>
          <p:cNvPr id="10" name="Content Placeholder 9">
            <a:extLst>
              <a:ext uri="{FF2B5EF4-FFF2-40B4-BE49-F238E27FC236}">
                <a16:creationId xmlns:a16="http://schemas.microsoft.com/office/drawing/2014/main" id="{D2B2C77E-B0CC-4D2B-B8D4-A66B351DFDE7}"/>
              </a:ext>
            </a:extLst>
          </p:cNvPr>
          <p:cNvGraphicFramePr>
            <a:graphicFrameLocks noGrp="1"/>
          </p:cNvGraphicFramePr>
          <p:nvPr>
            <p:ph idx="1"/>
            <p:extLst>
              <p:ext uri="{D42A27DB-BD31-4B8C-83A1-F6EECF244321}">
                <p14:modId xmlns:p14="http://schemas.microsoft.com/office/powerpoint/2010/main" val="4031266731"/>
              </p:ext>
            </p:extLst>
          </p:nvPr>
        </p:nvGraphicFramePr>
        <p:xfrm>
          <a:off x="0" y="641098"/>
          <a:ext cx="4428886" cy="557580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16164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B4D0E555-16F6-44D0-BF56-AF5FF5BDE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117041D-1A7B-4ECA-AB68-3CFDB6726B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4"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685F984-67C3-4A8E-A590-3EDDF4E13F0E}"/>
              </a:ext>
            </a:extLst>
          </p:cNvPr>
          <p:cNvSpPr>
            <a:spLocks noGrp="1"/>
          </p:cNvSpPr>
          <p:nvPr>
            <p:ph type="title"/>
          </p:nvPr>
        </p:nvSpPr>
        <p:spPr>
          <a:xfrm>
            <a:off x="435869" y="640080"/>
            <a:ext cx="3659246" cy="2862699"/>
          </a:xfrm>
        </p:spPr>
        <p:txBody>
          <a:bodyPr vert="horz" lIns="91440" tIns="45720" rIns="91440" bIns="45720" rtlCol="0" anchor="b">
            <a:normAutofit/>
          </a:bodyPr>
          <a:lstStyle/>
          <a:p>
            <a:r>
              <a:rPr lang="en-US" sz="4400" dirty="0">
                <a:solidFill>
                  <a:srgbClr val="FFFFFF"/>
                </a:solidFill>
              </a:rPr>
              <a:t>The CURRENT facts: </a:t>
            </a:r>
          </a:p>
        </p:txBody>
      </p:sp>
      <p:cxnSp>
        <p:nvCxnSpPr>
          <p:cNvPr id="17" name="Straight Connector 16">
            <a:extLst>
              <a:ext uri="{FF2B5EF4-FFF2-40B4-BE49-F238E27FC236}">
                <a16:creationId xmlns:a16="http://schemas.microsoft.com/office/drawing/2014/main" id="{ABCD2462-4C1E-401A-AC2D-F799A138B2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3852" y="3663649"/>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Graphic 5" descr="Minimize">
            <a:extLst>
              <a:ext uri="{FF2B5EF4-FFF2-40B4-BE49-F238E27FC236}">
                <a16:creationId xmlns:a16="http://schemas.microsoft.com/office/drawing/2014/main" id="{23A6E4E9-04F7-48E2-A02A-D17F821437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631248" y="640080"/>
            <a:ext cx="5577840" cy="5577840"/>
          </a:xfrm>
          <a:prstGeom prst="rect">
            <a:avLst/>
          </a:prstGeom>
        </p:spPr>
      </p:pic>
    </p:spTree>
    <p:extLst>
      <p:ext uri="{BB962C8B-B14F-4D97-AF65-F5344CB8AC3E}">
        <p14:creationId xmlns:p14="http://schemas.microsoft.com/office/powerpoint/2010/main" val="2835320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Text Placeholder 40">
            <a:extLst>
              <a:ext uri="{FF2B5EF4-FFF2-40B4-BE49-F238E27FC236}">
                <a16:creationId xmlns:a16="http://schemas.microsoft.com/office/drawing/2014/main" id="{E5E99195-A531-4DB2-B18D-32251BB3F3AD}"/>
              </a:ext>
            </a:extLst>
          </p:cNvPr>
          <p:cNvSpPr>
            <a:spLocks noGrp="1"/>
          </p:cNvSpPr>
          <p:nvPr>
            <p:ph type="body" sz="half" idx="2"/>
          </p:nvPr>
        </p:nvSpPr>
        <p:spPr>
          <a:xfrm>
            <a:off x="404768" y="1364688"/>
            <a:ext cx="3517567" cy="2141779"/>
          </a:xfrm>
          <a:noFill/>
        </p:spPr>
        <p:txBody>
          <a:bodyPr>
            <a:noAutofit/>
          </a:bodyPr>
          <a:lstStyle/>
          <a:p>
            <a:pPr marL="285750" indent="-285750">
              <a:buClr>
                <a:schemeClr val="bg1"/>
              </a:buClr>
              <a:buFont typeface="Arial" panose="020B0604020202020204" pitchFamily="34" charset="0"/>
              <a:buChar char="•"/>
            </a:pPr>
            <a:r>
              <a:rPr lang="en-US" sz="1600" dirty="0">
                <a:latin typeface="+mj-lt"/>
              </a:rPr>
              <a:t>This line graph shows the drop in sales across all regions from our best year in 2008 to current sales in 2016. </a:t>
            </a:r>
          </a:p>
          <a:p>
            <a:pPr marL="285750" indent="-285750">
              <a:buClr>
                <a:schemeClr val="bg1"/>
              </a:buClr>
              <a:buFont typeface="Arial" panose="020B0604020202020204" pitchFamily="34" charset="0"/>
              <a:buChar char="•"/>
            </a:pPr>
            <a:r>
              <a:rPr lang="en-US" sz="1600" dirty="0">
                <a:latin typeface="+mj-lt"/>
              </a:rPr>
              <a:t>Almost a 90% drop since 2008. More than 11% per year. </a:t>
            </a:r>
          </a:p>
          <a:p>
            <a:pPr>
              <a:buClr>
                <a:schemeClr val="bg1"/>
              </a:buClr>
            </a:pPr>
            <a:endParaRPr lang="en-US" dirty="0">
              <a:latin typeface="+mj-lt"/>
            </a:endParaRPr>
          </a:p>
          <a:p>
            <a:pPr>
              <a:buClr>
                <a:schemeClr val="bg1"/>
              </a:buClr>
            </a:pPr>
            <a:endParaRPr lang="en-US" dirty="0">
              <a:latin typeface="+mj-lt"/>
            </a:endParaRPr>
          </a:p>
        </p:txBody>
      </p:sp>
      <p:graphicFrame>
        <p:nvGraphicFramePr>
          <p:cNvPr id="45" name="Chart 44">
            <a:extLst>
              <a:ext uri="{FF2B5EF4-FFF2-40B4-BE49-F238E27FC236}">
                <a16:creationId xmlns:a16="http://schemas.microsoft.com/office/drawing/2014/main" id="{0DF528C7-9DE0-488F-BBA6-6B229810F87C}"/>
              </a:ext>
            </a:extLst>
          </p:cNvPr>
          <p:cNvGraphicFramePr>
            <a:graphicFrameLocks/>
          </p:cNvGraphicFramePr>
          <p:nvPr>
            <p:extLst>
              <p:ext uri="{D42A27DB-BD31-4B8C-83A1-F6EECF244321}">
                <p14:modId xmlns:p14="http://schemas.microsoft.com/office/powerpoint/2010/main" val="2602939744"/>
              </p:ext>
            </p:extLst>
          </p:nvPr>
        </p:nvGraphicFramePr>
        <p:xfrm>
          <a:off x="5298117" y="3758398"/>
          <a:ext cx="6250419" cy="2678555"/>
        </p:xfrm>
        <a:graphic>
          <a:graphicData uri="http://schemas.openxmlformats.org/drawingml/2006/chart">
            <c:chart xmlns:c="http://schemas.openxmlformats.org/drawingml/2006/chart" xmlns:r="http://schemas.openxmlformats.org/officeDocument/2006/relationships" r:id="rId2"/>
          </a:graphicData>
        </a:graphic>
      </p:graphicFrame>
      <p:sp>
        <p:nvSpPr>
          <p:cNvPr id="52" name="TextBox 51">
            <a:extLst>
              <a:ext uri="{FF2B5EF4-FFF2-40B4-BE49-F238E27FC236}">
                <a16:creationId xmlns:a16="http://schemas.microsoft.com/office/drawing/2014/main" id="{D28FF2A6-8A8E-4AE0-8B3C-49B5ABE888F3}"/>
              </a:ext>
            </a:extLst>
          </p:cNvPr>
          <p:cNvSpPr txBox="1"/>
          <p:nvPr/>
        </p:nvSpPr>
        <p:spPr>
          <a:xfrm>
            <a:off x="404769" y="4189734"/>
            <a:ext cx="3517567" cy="2308324"/>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bg1"/>
                </a:solidFill>
                <a:latin typeface="+mj-lt"/>
              </a:rPr>
              <a:t>Comparison bar graphs with the Total Sales across all regions from 2015 and 2016, showing a major drop in all regions. </a:t>
            </a:r>
          </a:p>
          <a:p>
            <a:pPr marL="285750" indent="-285750">
              <a:buFont typeface="Arial" panose="020B0604020202020204" pitchFamily="34" charset="0"/>
              <a:buChar char="•"/>
            </a:pPr>
            <a:r>
              <a:rPr lang="en-US" sz="1600" dirty="0">
                <a:solidFill>
                  <a:schemeClr val="bg1"/>
                </a:solidFill>
                <a:latin typeface="+mj-lt"/>
              </a:rPr>
              <a:t>Total sales dropped 73% between 2015 and 2016. This adds up to 28% of the total drop of 90% since 2008.</a:t>
            </a:r>
          </a:p>
        </p:txBody>
      </p:sp>
      <p:cxnSp>
        <p:nvCxnSpPr>
          <p:cNvPr id="56" name="Straight Connector 55">
            <a:extLst>
              <a:ext uri="{FF2B5EF4-FFF2-40B4-BE49-F238E27FC236}">
                <a16:creationId xmlns:a16="http://schemas.microsoft.com/office/drawing/2014/main" id="{205F4EC9-4A59-4AC0-AC00-43E24C72ED81}"/>
              </a:ext>
            </a:extLst>
          </p:cNvPr>
          <p:cNvCxnSpPr/>
          <p:nvPr/>
        </p:nvCxnSpPr>
        <p:spPr>
          <a:xfrm>
            <a:off x="404769" y="3857625"/>
            <a:ext cx="3994952" cy="0"/>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62" name="Content Placeholder 61">
            <a:extLst>
              <a:ext uri="{FF2B5EF4-FFF2-40B4-BE49-F238E27FC236}">
                <a16:creationId xmlns:a16="http://schemas.microsoft.com/office/drawing/2014/main" id="{338F5779-B7E4-48E9-8A99-4C81A6960C19}"/>
              </a:ext>
            </a:extLst>
          </p:cNvPr>
          <p:cNvGraphicFramePr>
            <a:graphicFrameLocks noGrp="1"/>
          </p:cNvGraphicFramePr>
          <p:nvPr>
            <p:ph idx="1"/>
            <p:extLst>
              <p:ext uri="{D42A27DB-BD31-4B8C-83A1-F6EECF244321}">
                <p14:modId xmlns:p14="http://schemas.microsoft.com/office/powerpoint/2010/main" val="4075706411"/>
              </p:ext>
            </p:extLst>
          </p:nvPr>
        </p:nvGraphicFramePr>
        <p:xfrm>
          <a:off x="5298548" y="421047"/>
          <a:ext cx="6249988" cy="2455503"/>
        </p:xfrm>
        <a:graphic>
          <a:graphicData uri="http://schemas.openxmlformats.org/drawingml/2006/chart">
            <c:chart xmlns:c="http://schemas.openxmlformats.org/drawingml/2006/chart" xmlns:r="http://schemas.openxmlformats.org/officeDocument/2006/relationships" r:id="rId3"/>
          </a:graphicData>
        </a:graphic>
      </p:graphicFrame>
      <p:sp>
        <p:nvSpPr>
          <p:cNvPr id="64" name="TextBox 63">
            <a:extLst>
              <a:ext uri="{FF2B5EF4-FFF2-40B4-BE49-F238E27FC236}">
                <a16:creationId xmlns:a16="http://schemas.microsoft.com/office/drawing/2014/main" id="{533E7E2F-35E3-41F1-B9C2-C2166A4F20B7}"/>
              </a:ext>
            </a:extLst>
          </p:cNvPr>
          <p:cNvSpPr txBox="1"/>
          <p:nvPr/>
        </p:nvSpPr>
        <p:spPr>
          <a:xfrm>
            <a:off x="404768" y="182971"/>
            <a:ext cx="3994953" cy="1015663"/>
          </a:xfrm>
          <a:prstGeom prst="rect">
            <a:avLst/>
          </a:prstGeom>
          <a:noFill/>
        </p:spPr>
        <p:txBody>
          <a:bodyPr wrap="square" rtlCol="0">
            <a:spAutoFit/>
          </a:bodyPr>
          <a:lstStyle/>
          <a:p>
            <a:r>
              <a:rPr lang="en-US" sz="2000" dirty="0">
                <a:solidFill>
                  <a:schemeClr val="bg1"/>
                </a:solidFill>
                <a:latin typeface="+mj-lt"/>
              </a:rPr>
              <a:t>THE COMPARISON WITH CURRENT YEAR AND 2008 / 2015 IN TOTAL SALES: </a:t>
            </a:r>
          </a:p>
        </p:txBody>
      </p:sp>
    </p:spTree>
    <p:extLst>
      <p:ext uri="{BB962C8B-B14F-4D97-AF65-F5344CB8AC3E}">
        <p14:creationId xmlns:p14="http://schemas.microsoft.com/office/powerpoint/2010/main" val="7051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F7493-B66E-4D38-BDDA-F67051099F7B}"/>
              </a:ext>
            </a:extLst>
          </p:cNvPr>
          <p:cNvSpPr>
            <a:spLocks noGrp="1"/>
          </p:cNvSpPr>
          <p:nvPr>
            <p:ph type="title"/>
          </p:nvPr>
        </p:nvSpPr>
        <p:spPr>
          <a:xfrm>
            <a:off x="643134" y="295275"/>
            <a:ext cx="3517900" cy="1647825"/>
          </a:xfrm>
        </p:spPr>
        <p:txBody>
          <a:bodyPr>
            <a:normAutofit/>
          </a:bodyPr>
          <a:lstStyle/>
          <a:p>
            <a:r>
              <a:rPr lang="en-US" sz="2000" dirty="0"/>
              <a:t>WHICH GENRE WAS THE STRONGEST SELLER FOR 2016:</a:t>
            </a:r>
            <a:br>
              <a:rPr lang="en-US" sz="2000" dirty="0"/>
            </a:br>
            <a:endParaRPr lang="en-US" sz="2000" dirty="0"/>
          </a:p>
        </p:txBody>
      </p:sp>
      <p:sp>
        <p:nvSpPr>
          <p:cNvPr id="5" name="Text Placeholder 40">
            <a:extLst>
              <a:ext uri="{FF2B5EF4-FFF2-40B4-BE49-F238E27FC236}">
                <a16:creationId xmlns:a16="http://schemas.microsoft.com/office/drawing/2014/main" id="{152972FC-2C9E-48E6-BF06-02B9D5B0BB28}"/>
              </a:ext>
            </a:extLst>
          </p:cNvPr>
          <p:cNvSpPr>
            <a:spLocks noGrp="1"/>
          </p:cNvSpPr>
          <p:nvPr>
            <p:ph type="body" sz="half" idx="2"/>
          </p:nvPr>
        </p:nvSpPr>
        <p:spPr>
          <a:xfrm>
            <a:off x="643466" y="1943100"/>
            <a:ext cx="3517900" cy="4391024"/>
          </a:xfrm>
          <a:noFill/>
        </p:spPr>
        <p:txBody>
          <a:bodyPr>
            <a:noAutofit/>
          </a:bodyPr>
          <a:lstStyle/>
          <a:p>
            <a:pPr marL="285750" indent="-285750">
              <a:buClr>
                <a:schemeClr val="bg1"/>
              </a:buClr>
              <a:buFont typeface="Arial" panose="020B0604020202020204" pitchFamily="34" charset="0"/>
              <a:buChar char="•"/>
            </a:pPr>
            <a:r>
              <a:rPr lang="en-US" dirty="0">
                <a:latin typeface="+mj-lt"/>
              </a:rPr>
              <a:t>Action genre was the number one seller Globally. </a:t>
            </a:r>
          </a:p>
          <a:p>
            <a:pPr marL="285750" indent="-285750">
              <a:buClr>
                <a:schemeClr val="bg1"/>
              </a:buClr>
              <a:buFont typeface="Arial" panose="020B0604020202020204" pitchFamily="34" charset="0"/>
              <a:buChar char="•"/>
            </a:pPr>
            <a:r>
              <a:rPr lang="en-US" dirty="0">
                <a:latin typeface="+mj-lt"/>
              </a:rPr>
              <a:t>Shooter Genre was number one in both EU and NA. </a:t>
            </a:r>
          </a:p>
          <a:p>
            <a:pPr marL="285750" indent="-285750">
              <a:buClr>
                <a:schemeClr val="bg1"/>
              </a:buClr>
              <a:buFont typeface="Arial" panose="020B0604020202020204" pitchFamily="34" charset="0"/>
              <a:buChar char="•"/>
            </a:pPr>
            <a:r>
              <a:rPr lang="en-US" dirty="0">
                <a:latin typeface="+mj-lt"/>
              </a:rPr>
              <a:t>The EU region had the highest total sales across all GENRES, other than fighting and role-playing games.</a:t>
            </a:r>
          </a:p>
          <a:p>
            <a:pPr>
              <a:buClr>
                <a:schemeClr val="bg1"/>
              </a:buClr>
            </a:pPr>
            <a:endParaRPr lang="en-US" dirty="0">
              <a:latin typeface="+mj-lt"/>
            </a:endParaRPr>
          </a:p>
        </p:txBody>
      </p:sp>
      <p:graphicFrame>
        <p:nvGraphicFramePr>
          <p:cNvPr id="6" name="Content Placeholder 50">
            <a:extLst>
              <a:ext uri="{FF2B5EF4-FFF2-40B4-BE49-F238E27FC236}">
                <a16:creationId xmlns:a16="http://schemas.microsoft.com/office/drawing/2014/main" id="{626B36B3-64AE-45B5-A9B8-0613F4FF4B19}"/>
              </a:ext>
            </a:extLst>
          </p:cNvPr>
          <p:cNvGraphicFramePr>
            <a:graphicFrameLocks noGrp="1"/>
          </p:cNvGraphicFramePr>
          <p:nvPr>
            <p:ph idx="1"/>
            <p:extLst>
              <p:ext uri="{D42A27DB-BD31-4B8C-83A1-F6EECF244321}">
                <p14:modId xmlns:p14="http://schemas.microsoft.com/office/powerpoint/2010/main" val="3579865619"/>
              </p:ext>
            </p:extLst>
          </p:nvPr>
        </p:nvGraphicFramePr>
        <p:xfrm>
          <a:off x="5104660" y="1420427"/>
          <a:ext cx="6809173" cy="455424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54992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4AAFCB18-B405-457F-A0B7-927ADD7F42B4}"/>
              </a:ext>
            </a:extLst>
          </p:cNvPr>
          <p:cNvSpPr>
            <a:spLocks noGrp="1"/>
          </p:cNvSpPr>
          <p:nvPr>
            <p:ph type="body" sz="half" idx="2"/>
          </p:nvPr>
        </p:nvSpPr>
        <p:spPr>
          <a:xfrm>
            <a:off x="643465" y="2148396"/>
            <a:ext cx="3517567" cy="3959160"/>
          </a:xfrm>
        </p:spPr>
        <p:txBody>
          <a:bodyPr>
            <a:normAutofit/>
          </a:bodyPr>
          <a:lstStyle/>
          <a:p>
            <a:pPr marL="285750" indent="-285750">
              <a:buClr>
                <a:schemeClr val="bg1"/>
              </a:buClr>
              <a:buFont typeface="Arial" panose="020B0604020202020204" pitchFamily="34" charset="0"/>
              <a:buChar char="•"/>
            </a:pPr>
            <a:r>
              <a:rPr lang="en-US" dirty="0">
                <a:latin typeface="+mj-lt"/>
              </a:rPr>
              <a:t>This graph shows that the PS4 had the most sales as a Platform throughout all the regions. </a:t>
            </a:r>
          </a:p>
          <a:p>
            <a:pPr marL="285750" indent="-285750">
              <a:buClr>
                <a:schemeClr val="bg1"/>
              </a:buClr>
              <a:buFont typeface="Arial" panose="020B0604020202020204" pitchFamily="34" charset="0"/>
              <a:buChar char="•"/>
            </a:pPr>
            <a:r>
              <a:rPr lang="en-US" dirty="0">
                <a:latin typeface="+mj-lt"/>
              </a:rPr>
              <a:t>3DS outsold PS4 in the Japan region. </a:t>
            </a:r>
          </a:p>
          <a:p>
            <a:pPr>
              <a:buClr>
                <a:schemeClr val="bg1"/>
              </a:buClr>
            </a:pPr>
            <a:endParaRPr lang="en-US" dirty="0"/>
          </a:p>
        </p:txBody>
      </p:sp>
      <p:graphicFrame>
        <p:nvGraphicFramePr>
          <p:cNvPr id="7" name="Content Placeholder 6">
            <a:extLst>
              <a:ext uri="{FF2B5EF4-FFF2-40B4-BE49-F238E27FC236}">
                <a16:creationId xmlns:a16="http://schemas.microsoft.com/office/drawing/2014/main" id="{0DF528C7-9DE0-488F-BBA6-6B229810F87C}"/>
              </a:ext>
            </a:extLst>
          </p:cNvPr>
          <p:cNvGraphicFramePr>
            <a:graphicFrameLocks noGrp="1"/>
          </p:cNvGraphicFramePr>
          <p:nvPr>
            <p:ph idx="1"/>
            <p:extLst>
              <p:ext uri="{D42A27DB-BD31-4B8C-83A1-F6EECF244321}">
                <p14:modId xmlns:p14="http://schemas.microsoft.com/office/powerpoint/2010/main" val="1634203152"/>
              </p:ext>
            </p:extLst>
          </p:nvPr>
        </p:nvGraphicFramePr>
        <p:xfrm>
          <a:off x="5291091" y="1034741"/>
          <a:ext cx="6257443" cy="4640705"/>
        </p:xfrm>
        <a:graphic>
          <a:graphicData uri="http://schemas.openxmlformats.org/drawingml/2006/chart">
            <c:chart xmlns:c="http://schemas.openxmlformats.org/drawingml/2006/chart" xmlns:r="http://schemas.openxmlformats.org/officeDocument/2006/relationships" r:id="rId2"/>
          </a:graphicData>
        </a:graphic>
      </p:graphicFrame>
      <p:sp>
        <p:nvSpPr>
          <p:cNvPr id="9" name="Title 1">
            <a:extLst>
              <a:ext uri="{FF2B5EF4-FFF2-40B4-BE49-F238E27FC236}">
                <a16:creationId xmlns:a16="http://schemas.microsoft.com/office/drawing/2014/main" id="{8931D8F4-0B45-4B1A-9206-EFDA708E1249}"/>
              </a:ext>
            </a:extLst>
          </p:cNvPr>
          <p:cNvSpPr>
            <a:spLocks noGrp="1"/>
          </p:cNvSpPr>
          <p:nvPr>
            <p:ph type="title"/>
          </p:nvPr>
        </p:nvSpPr>
        <p:spPr>
          <a:xfrm>
            <a:off x="643466" y="190499"/>
            <a:ext cx="3612818" cy="1549523"/>
          </a:xfrm>
        </p:spPr>
        <p:txBody>
          <a:bodyPr>
            <a:normAutofit/>
          </a:bodyPr>
          <a:lstStyle/>
          <a:p>
            <a:r>
              <a:rPr lang="en-US" sz="2000" dirty="0"/>
              <a:t>WHICH PLATFORM AND PUBLISHER WERE THE STRONGEST SELLERS FOR 2016:</a:t>
            </a:r>
          </a:p>
        </p:txBody>
      </p:sp>
    </p:spTree>
    <p:extLst>
      <p:ext uri="{BB962C8B-B14F-4D97-AF65-F5344CB8AC3E}">
        <p14:creationId xmlns:p14="http://schemas.microsoft.com/office/powerpoint/2010/main" val="386642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9CBB9-611D-423C-B69C-F0EF90CF7323}"/>
              </a:ext>
            </a:extLst>
          </p:cNvPr>
          <p:cNvSpPr>
            <a:spLocks noGrp="1"/>
          </p:cNvSpPr>
          <p:nvPr>
            <p:ph type="title"/>
          </p:nvPr>
        </p:nvSpPr>
        <p:spPr>
          <a:xfrm>
            <a:off x="643466" y="319597"/>
            <a:ext cx="3517567" cy="1642368"/>
          </a:xfrm>
        </p:spPr>
        <p:txBody>
          <a:bodyPr>
            <a:normAutofit/>
          </a:bodyPr>
          <a:lstStyle/>
          <a:p>
            <a:r>
              <a:rPr lang="en-US" sz="2400" dirty="0"/>
              <a:t>WHICH PUBLISHER WAS THE STRONGEST SELLERS FOR 2016:</a:t>
            </a:r>
          </a:p>
        </p:txBody>
      </p:sp>
      <p:sp>
        <p:nvSpPr>
          <p:cNvPr id="4" name="Text Placeholder 3">
            <a:extLst>
              <a:ext uri="{FF2B5EF4-FFF2-40B4-BE49-F238E27FC236}">
                <a16:creationId xmlns:a16="http://schemas.microsoft.com/office/drawing/2014/main" id="{DBDB0AE3-2F5A-4B4B-A64B-9D4E11DE2900}"/>
              </a:ext>
            </a:extLst>
          </p:cNvPr>
          <p:cNvSpPr>
            <a:spLocks noGrp="1"/>
          </p:cNvSpPr>
          <p:nvPr>
            <p:ph type="body" sz="half" idx="2"/>
          </p:nvPr>
        </p:nvSpPr>
        <p:spPr>
          <a:xfrm>
            <a:off x="643465" y="2450238"/>
            <a:ext cx="3517567" cy="3657318"/>
          </a:xfrm>
        </p:spPr>
        <p:txBody>
          <a:bodyPr>
            <a:normAutofit lnSpcReduction="10000"/>
          </a:bodyPr>
          <a:lstStyle/>
          <a:p>
            <a:pPr marL="285750" indent="-285750">
              <a:buClr>
                <a:schemeClr val="bg1"/>
              </a:buClr>
              <a:buFont typeface="Arial" panose="020B0604020202020204" pitchFamily="34" charset="0"/>
              <a:buChar char="•"/>
            </a:pPr>
            <a:r>
              <a:rPr lang="en-US" dirty="0">
                <a:latin typeface="+mj-lt"/>
              </a:rPr>
              <a:t>This graph shows Electronic Arts was the number one Publisher seller across the EU / NA regions</a:t>
            </a:r>
          </a:p>
          <a:p>
            <a:pPr marL="285750" indent="-285750">
              <a:buClr>
                <a:schemeClr val="bg1"/>
              </a:buClr>
              <a:buFont typeface="Arial" panose="020B0604020202020204" pitchFamily="34" charset="0"/>
              <a:buChar char="•"/>
            </a:pPr>
            <a:r>
              <a:rPr lang="en-US" dirty="0">
                <a:latin typeface="+mj-lt"/>
              </a:rPr>
              <a:t>Namco Bandai Games had the most sales in the Japan region. </a:t>
            </a:r>
          </a:p>
          <a:p>
            <a:pPr marL="285750" indent="-285750">
              <a:buClr>
                <a:schemeClr val="bg1"/>
              </a:buClr>
              <a:buFont typeface="Arial" panose="020B0604020202020204" pitchFamily="34" charset="0"/>
              <a:buChar char="•"/>
            </a:pPr>
            <a:r>
              <a:rPr lang="en-US" dirty="0">
                <a:latin typeface="+mj-lt"/>
              </a:rPr>
              <a:t>Capcom was the lowest seller across all the Publishers. </a:t>
            </a:r>
          </a:p>
          <a:p>
            <a:endParaRPr lang="en-US" dirty="0"/>
          </a:p>
        </p:txBody>
      </p:sp>
      <p:graphicFrame>
        <p:nvGraphicFramePr>
          <p:cNvPr id="5" name="Content Placeholder 4">
            <a:extLst>
              <a:ext uri="{FF2B5EF4-FFF2-40B4-BE49-F238E27FC236}">
                <a16:creationId xmlns:a16="http://schemas.microsoft.com/office/drawing/2014/main" id="{DF1D61C3-10A5-4DCE-BDBC-BB7B019AC7F6}"/>
              </a:ext>
            </a:extLst>
          </p:cNvPr>
          <p:cNvGraphicFramePr>
            <a:graphicFrameLocks noGrp="1"/>
          </p:cNvGraphicFramePr>
          <p:nvPr>
            <p:ph idx="1"/>
            <p:extLst>
              <p:ext uri="{D42A27DB-BD31-4B8C-83A1-F6EECF244321}">
                <p14:modId xmlns:p14="http://schemas.microsoft.com/office/powerpoint/2010/main" val="3594843624"/>
              </p:ext>
            </p:extLst>
          </p:nvPr>
        </p:nvGraphicFramePr>
        <p:xfrm>
          <a:off x="5459413" y="812800"/>
          <a:ext cx="5927725" cy="52943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53656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0988881-5E00-41EC-BF7D-92FAE781AD03}"/>
              </a:ext>
            </a:extLst>
          </p:cNvPr>
          <p:cNvSpPr>
            <a:spLocks noGrp="1"/>
          </p:cNvSpPr>
          <p:nvPr>
            <p:ph type="body" sz="half" idx="2"/>
          </p:nvPr>
        </p:nvSpPr>
        <p:spPr>
          <a:xfrm>
            <a:off x="643465" y="1695450"/>
            <a:ext cx="3517567" cy="4412105"/>
          </a:xfrm>
        </p:spPr>
        <p:txBody>
          <a:bodyPr/>
          <a:lstStyle/>
          <a:p>
            <a:pPr marL="285750" indent="-285750">
              <a:buClr>
                <a:schemeClr val="bg1"/>
              </a:buClr>
              <a:buFont typeface="Arial" panose="020B0604020202020204" pitchFamily="34" charset="0"/>
              <a:buChar char="•"/>
            </a:pPr>
            <a:r>
              <a:rPr lang="en-US" dirty="0">
                <a:latin typeface="+mj-lt"/>
              </a:rPr>
              <a:t>The top 10 games sold in 2016, </a:t>
            </a:r>
          </a:p>
          <a:p>
            <a:pPr marL="285750" indent="-285750">
              <a:buClr>
                <a:schemeClr val="bg1"/>
              </a:buClr>
              <a:buFont typeface="Arial" panose="020B0604020202020204" pitchFamily="34" charset="0"/>
              <a:buChar char="•"/>
            </a:pPr>
            <a:r>
              <a:rPr lang="en-US" dirty="0">
                <a:latin typeface="+mj-lt"/>
              </a:rPr>
              <a:t>FIFA 2017 was the top seller in all the regions. </a:t>
            </a:r>
          </a:p>
          <a:p>
            <a:pPr marL="285750" indent="-285750">
              <a:buClr>
                <a:schemeClr val="bg1"/>
              </a:buClr>
              <a:buFont typeface="Arial" panose="020B0604020202020204" pitchFamily="34" charset="0"/>
              <a:buChar char="•"/>
            </a:pPr>
            <a:r>
              <a:rPr lang="en-US" dirty="0">
                <a:latin typeface="+mj-lt"/>
              </a:rPr>
              <a:t>Almost 10% of the total sales came from FIFA 2017.</a:t>
            </a:r>
          </a:p>
        </p:txBody>
      </p:sp>
      <p:graphicFrame>
        <p:nvGraphicFramePr>
          <p:cNvPr id="5" name="Content Placeholder 4">
            <a:extLst>
              <a:ext uri="{FF2B5EF4-FFF2-40B4-BE49-F238E27FC236}">
                <a16:creationId xmlns:a16="http://schemas.microsoft.com/office/drawing/2014/main" id="{97D06426-6C3C-4FAB-9B57-690C62BCBFD8}"/>
              </a:ext>
            </a:extLst>
          </p:cNvPr>
          <p:cNvGraphicFramePr>
            <a:graphicFrameLocks noGrp="1"/>
          </p:cNvGraphicFramePr>
          <p:nvPr>
            <p:ph idx="1"/>
            <p:extLst>
              <p:ext uri="{D42A27DB-BD31-4B8C-83A1-F6EECF244321}">
                <p14:modId xmlns:p14="http://schemas.microsoft.com/office/powerpoint/2010/main" val="2091809058"/>
              </p:ext>
            </p:extLst>
          </p:nvPr>
        </p:nvGraphicFramePr>
        <p:xfrm>
          <a:off x="5430838" y="266700"/>
          <a:ext cx="6332537" cy="5764655"/>
        </p:xfrm>
        <a:graphic>
          <a:graphicData uri="http://schemas.openxmlformats.org/drawingml/2006/chart">
            <c:chart xmlns:c="http://schemas.openxmlformats.org/drawingml/2006/chart" xmlns:r="http://schemas.openxmlformats.org/officeDocument/2006/relationships" r:id="rId2"/>
          </a:graphicData>
        </a:graphic>
      </p:graphicFrame>
      <p:sp>
        <p:nvSpPr>
          <p:cNvPr id="6" name="Title 1">
            <a:extLst>
              <a:ext uri="{FF2B5EF4-FFF2-40B4-BE49-F238E27FC236}">
                <a16:creationId xmlns:a16="http://schemas.microsoft.com/office/drawing/2014/main" id="{463B28F6-3D71-48CE-96FD-C58B1E297DE1}"/>
              </a:ext>
            </a:extLst>
          </p:cNvPr>
          <p:cNvSpPr>
            <a:spLocks noGrp="1"/>
          </p:cNvSpPr>
          <p:nvPr>
            <p:ph type="title"/>
          </p:nvPr>
        </p:nvSpPr>
        <p:spPr>
          <a:xfrm>
            <a:off x="643465" y="395858"/>
            <a:ext cx="3641393" cy="1156717"/>
          </a:xfrm>
        </p:spPr>
        <p:txBody>
          <a:bodyPr>
            <a:normAutofit fontScale="90000"/>
          </a:bodyPr>
          <a:lstStyle/>
          <a:p>
            <a:r>
              <a:rPr lang="en-US" sz="2200" dirty="0"/>
              <a:t>WHICH GAME WAS THE STRONGEST SELLER for 2016:</a:t>
            </a:r>
            <a:br>
              <a:rPr lang="en-US" sz="2000" dirty="0"/>
            </a:br>
            <a:endParaRPr lang="en-US" sz="2000" dirty="0"/>
          </a:p>
        </p:txBody>
      </p:sp>
    </p:spTree>
    <p:extLst>
      <p:ext uri="{BB962C8B-B14F-4D97-AF65-F5344CB8AC3E}">
        <p14:creationId xmlns:p14="http://schemas.microsoft.com/office/powerpoint/2010/main" val="561620374"/>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{54D7D8F7-B308-4401-A4C6-E87BD1F8ACA4}tf22712842_win32</Template>
  <TotalTime>0</TotalTime>
  <Words>798</Words>
  <Application>Microsoft Office PowerPoint</Application>
  <PresentationFormat>Widescreen</PresentationFormat>
  <Paragraphs>59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Bookman Old Style</vt:lpstr>
      <vt:lpstr>Calibri</vt:lpstr>
      <vt:lpstr>Franklin Gothic Book</vt:lpstr>
      <vt:lpstr>1_RetrospectVTI</vt:lpstr>
      <vt:lpstr>GameCO Marketing Forecast</vt:lpstr>
      <vt:lpstr>Goal of this presentation is to truly understand GameCO sales and the Regions we are in.</vt:lpstr>
      <vt:lpstr>Quick History Recap of Sales:</vt:lpstr>
      <vt:lpstr>The CURRENT facts: </vt:lpstr>
      <vt:lpstr>PowerPoint Presentation</vt:lpstr>
      <vt:lpstr>WHICH GENRE WAS THE STRONGEST SELLER FOR 2016: </vt:lpstr>
      <vt:lpstr>WHICH PLATFORM AND PUBLISHER WERE THE STRONGEST SELLERS FOR 2016:</vt:lpstr>
      <vt:lpstr>WHICH PUBLISHER WAS THE STRONGEST SELLERS FOR 2016:</vt:lpstr>
      <vt:lpstr>WHICH GAME WAS THE STRONGEST SELLER for 2016: </vt:lpstr>
      <vt:lpstr>How do we turn this downward trend around?</vt:lpstr>
      <vt:lpstr>Short Term Recommendations:</vt:lpstr>
      <vt:lpstr>Long Term Recommendation:</vt:lpstr>
      <vt:lpstr>What changes can YOU at GameCO make to get our sales back to the high of 2008?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GameCO Marketing Forecast</dc:title>
  <dc:creator>jay thomson</dc:creator>
  <cp:lastModifiedBy>jay thomson</cp:lastModifiedBy>
  <cp:revision>8</cp:revision>
  <dcterms:created xsi:type="dcterms:W3CDTF">2021-11-20T10:19:11Z</dcterms:created>
  <dcterms:modified xsi:type="dcterms:W3CDTF">2021-11-22T20:46:52Z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